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9" r:id="rId2"/>
    <p:sldId id="263" r:id="rId3"/>
    <p:sldId id="298" r:id="rId4"/>
    <p:sldId id="299" r:id="rId5"/>
    <p:sldId id="300" r:id="rId6"/>
    <p:sldId id="301" r:id="rId7"/>
    <p:sldId id="302" r:id="rId8"/>
    <p:sldId id="265" r:id="rId9"/>
    <p:sldId id="303" r:id="rId10"/>
    <p:sldId id="312" r:id="rId11"/>
    <p:sldId id="304" r:id="rId12"/>
    <p:sldId id="307" r:id="rId13"/>
    <p:sldId id="306" r:id="rId14"/>
    <p:sldId id="305" r:id="rId15"/>
    <p:sldId id="308" r:id="rId16"/>
    <p:sldId id="325" r:id="rId17"/>
    <p:sldId id="309" r:id="rId18"/>
    <p:sldId id="310" r:id="rId19"/>
    <p:sldId id="327" r:id="rId20"/>
    <p:sldId id="328" r:id="rId21"/>
    <p:sldId id="330" r:id="rId22"/>
    <p:sldId id="331" r:id="rId23"/>
    <p:sldId id="311" r:id="rId24"/>
    <p:sldId id="329" r:id="rId25"/>
    <p:sldId id="293" r:id="rId26"/>
    <p:sldId id="332" r:id="rId27"/>
    <p:sldId id="334" r:id="rId28"/>
    <p:sldId id="335" r:id="rId29"/>
    <p:sldId id="313" r:id="rId30"/>
    <p:sldId id="314" r:id="rId31"/>
    <p:sldId id="315" r:id="rId32"/>
    <p:sldId id="316" r:id="rId33"/>
    <p:sldId id="318" r:id="rId34"/>
    <p:sldId id="297" r:id="rId35"/>
    <p:sldId id="319" r:id="rId36"/>
    <p:sldId id="320" r:id="rId37"/>
    <p:sldId id="321" r:id="rId38"/>
    <p:sldId id="322" r:id="rId39"/>
    <p:sldId id="323" r:id="rId40"/>
    <p:sldId id="324" r:id="rId41"/>
    <p:sldId id="295" r:id="rId42"/>
    <p:sldId id="326" r:id="rId43"/>
    <p:sldId id="333" r:id="rId44"/>
    <p:sldId id="276" r:id="rId4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35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EF481-02E3-4907-9BB5-90A88D9E2149}" type="datetimeFigureOut">
              <a:rPr lang="nl-NL" smtClean="0"/>
              <a:t>6-10-2025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AB0EC3-EC0B-482D-9A2E-20CCDDE9F7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2832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B0EC3-EC0B-482D-9A2E-20CCDDE9F7BF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9785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A4F8D-9624-7E86-A592-84CE2E65D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73B36EA-2024-E975-D924-40C70BB2E2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8BAD459-78A1-F60E-7679-31A85AAF86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FCCB085-FDB9-4019-3FF0-29C85DF534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B0EC3-EC0B-482D-9A2E-20CCDDE9F7BF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6819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396FB6-86C7-57D2-7621-013598C54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27F8DBD-0E25-1252-6158-7487C532E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614CCB2-647A-84B8-9BAA-B9E841AA7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7213-8887-43BA-B6F4-6FC91009106A}" type="datetimeFigureOut">
              <a:rPr lang="nl-NL" smtClean="0"/>
              <a:t>6-10-2025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D7D153A-F000-6D3A-0255-FFDFAAC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10A729D-3564-90F4-DA24-F932D025B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1C2C-3485-4704-8D98-2AA17E85AC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8318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16773-45FD-6B1C-F8DC-7567B8F75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F37BC05-6278-80D8-B822-65D2AAC4F6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D2560B-D9BD-42C6-FF15-4551CFB92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7213-8887-43BA-B6F4-6FC91009106A}" type="datetimeFigureOut">
              <a:rPr lang="nl-NL" smtClean="0"/>
              <a:t>6-10-2025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F6CD99-E4E9-849D-9BB9-6CE522598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49A65E3-0A14-FC4E-FB09-42060B3B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1C2C-3485-4704-8D98-2AA17E85AC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4592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C02F6DC-66D9-2633-0DDC-EC789FBE6A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8596682-5EE3-7E04-FA6D-F6BC3953D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9693047-DBA7-1D9C-49A9-0ED14423A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7213-8887-43BA-B6F4-6FC91009106A}" type="datetimeFigureOut">
              <a:rPr lang="nl-NL" smtClean="0"/>
              <a:t>6-10-2025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5163410-CFA0-0F8F-FF16-3B617F600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8906E70-BA12-3BE7-A566-5D0096933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1C2C-3485-4704-8D98-2AA17E85AC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8718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126079-7A83-B8C8-FBE9-377CD67C6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8D52B5-6F9B-7D98-E04E-18FB30ECF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8BE9A4-3A51-B2A0-6A39-C0339442A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7213-8887-43BA-B6F4-6FC91009106A}" type="datetimeFigureOut">
              <a:rPr lang="nl-NL" smtClean="0"/>
              <a:t>6-10-2025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54C875-8E78-7522-FBA7-E3ABF309F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AAEE022-3CDD-E75D-E3CE-9426904BB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1C2C-3485-4704-8D98-2AA17E85AC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376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38C631-5E93-5987-1AB6-97E7F0CE4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20AB335-FB06-D1D5-ECC6-A99B29CE1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95124D-A74D-EFCB-CB6D-496C1EE54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7213-8887-43BA-B6F4-6FC91009106A}" type="datetimeFigureOut">
              <a:rPr lang="nl-NL" smtClean="0"/>
              <a:t>6-10-2025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D955307-08F7-B079-EFD7-C89680EA3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8D4B84-CFFB-855E-A742-42A9AEC88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1C2C-3485-4704-8D98-2AA17E85AC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3049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F1121-0217-D8F1-C7A0-3CDC6407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D56A04-4E8F-F2C4-9471-7C039464D9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1F0DC1A-32C2-C76A-9614-8DE62C010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68A91E9-F676-3013-BF8C-D17C890F8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7213-8887-43BA-B6F4-6FC91009106A}" type="datetimeFigureOut">
              <a:rPr lang="nl-NL" smtClean="0"/>
              <a:t>6-10-2025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6A39E2A-5137-1B3E-0E2C-BAAB1B690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047D7CB-CB1F-45EC-9C68-160C592F4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1C2C-3485-4704-8D98-2AA17E85AC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002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416DE-1DC9-663D-4FC4-792342687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539180F-9108-ACD4-D8C3-33C0A4C31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D54A2BE-8F65-5C3C-1B33-9FA5FDC6C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BA1DD97-79F8-0A1A-4BC9-A2FD88F0B0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633A9CA-5A1B-1913-2342-59F92155E1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7C2ABCE-899B-2B56-5B8E-ED04DB773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7213-8887-43BA-B6F4-6FC91009106A}" type="datetimeFigureOut">
              <a:rPr lang="nl-NL" smtClean="0"/>
              <a:t>6-10-2025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E485375-878B-9D8D-C66A-BAF4EBB2D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F38BEEF-F382-1593-2B4E-2E93140EB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1C2C-3485-4704-8D98-2AA17E85AC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239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6C6E09-BBB4-40F3-BCD0-EECC17B1B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3D6ED5C-94B2-E67B-1AD4-2E1D3E9F0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7213-8887-43BA-B6F4-6FC91009106A}" type="datetimeFigureOut">
              <a:rPr lang="nl-NL" smtClean="0"/>
              <a:t>6-10-2025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836EBBC-4829-7B2D-A44D-EFB9CCCA5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F8C95AF-0C51-C389-E3F7-0D0B77835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1C2C-3485-4704-8D98-2AA17E85AC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987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71EAC74-C507-1BC8-7D6E-7605E510A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7213-8887-43BA-B6F4-6FC91009106A}" type="datetimeFigureOut">
              <a:rPr lang="nl-NL" smtClean="0"/>
              <a:t>6-10-2025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1AD4A65-4BAE-5916-DCB7-C82F124D9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0D102A5-D8F5-19C5-23DC-792A26C12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1C2C-3485-4704-8D98-2AA17E85AC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9318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B8EEF8-4CCA-60CD-2541-07317B788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1B6F2B-E0C7-2550-BDF6-8D144F2E4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89FAB4B-B1D9-07B9-47D0-1DDF4E5DF0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B59D422-4865-6027-219E-B0C3D8412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7213-8887-43BA-B6F4-6FC91009106A}" type="datetimeFigureOut">
              <a:rPr lang="nl-NL" smtClean="0"/>
              <a:t>6-10-2025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F466A88-63A9-5A2F-E4B3-05AD8B54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5209489-BE74-6C37-7178-AED8331FD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1C2C-3485-4704-8D98-2AA17E85AC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0655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E98077-FA33-91D5-DC63-BC773CA9A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19C5550-7B04-C414-329A-DFC64AC87C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973D7AB-D3C8-342A-17BA-24738663A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99462F4-DEF6-3D30-16AE-3F4547D86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7213-8887-43BA-B6F4-6FC91009106A}" type="datetimeFigureOut">
              <a:rPr lang="nl-NL" smtClean="0"/>
              <a:t>6-10-2025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126F381-A7E9-9C81-10C1-9CD7A142E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A8B0E58-4985-F828-7A42-06DE2CFAC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1C2C-3485-4704-8D98-2AA17E85AC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6316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92079F6-877E-9AE1-E37F-62E9EC9D6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2711817-9BBD-CCE5-C492-18031D2FB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ABFDAF-A4A2-84E1-6ABE-5F9501BE20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357213-8887-43BA-B6F4-6FC91009106A}" type="datetimeFigureOut">
              <a:rPr lang="nl-NL" smtClean="0"/>
              <a:t>6-10-2025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D622E3-DE7F-F7C4-B1A4-FEDA0F0523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B724BE-0F99-A787-1142-EE6C4984FD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851C2C-3485-4704-8D98-2AA17E85AC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3591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vrouwmeijer.n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houseeurope.eu/" TargetMode="External"/><Relationship Id="rId4" Type="http://schemas.openxmlformats.org/officeDocument/2006/relationships/hyperlink" Target="http://www.trancity.nl/publicaties/beter-dan-sloop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vrouwmeijer.n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houseeurope.eu/" TargetMode="External"/><Relationship Id="rId4" Type="http://schemas.openxmlformats.org/officeDocument/2006/relationships/hyperlink" Target="http://www.trancity.nl/publicaties/beter-dan-sloop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BE150C-C058-6A45-8957-CBA1989F0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63FFAE-3D45-C67C-3B2E-236CA5C5EF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489FBE8-868C-AA56-60B5-7A71447FA5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tekst, Lettertype, ontwerp, grafische vormgeving&#10;&#10;Door AI gegenereerde inhoud is mogelijk onjuist.">
            <a:extLst>
              <a:ext uri="{FF2B5EF4-FFF2-40B4-BE49-F238E27FC236}">
                <a16:creationId xmlns:a16="http://schemas.microsoft.com/office/drawing/2014/main" id="{FDE57B7F-4069-4470-E22C-0D9D1E8C5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7"/>
          <a:stretch/>
        </p:blipFill>
        <p:spPr>
          <a:xfrm>
            <a:off x="0" y="-365761"/>
            <a:ext cx="12240000" cy="1494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26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3F4D0F-9BA6-A535-933B-5A52BE9A7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5F4E6B2B-47E1-50CB-4EC0-39B9FCEBB9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86400"/>
            <a:ext cx="9144000" cy="731519"/>
          </a:xfrm>
        </p:spPr>
        <p:txBody>
          <a:bodyPr anchor="ctr">
            <a:normAutofit/>
          </a:bodyPr>
          <a:lstStyle/>
          <a:p>
            <a:r>
              <a:rPr lang="nl-NL" dirty="0">
                <a:solidFill>
                  <a:srgbClr val="FF0000"/>
                </a:solidFill>
                <a:latin typeface="Arial Black" panose="020B0A04020102020204" pitchFamily="34" charset="0"/>
              </a:rPr>
              <a:t>www.fredfeddes.nl </a:t>
            </a:r>
          </a:p>
        </p:txBody>
      </p:sp>
      <p:pic>
        <p:nvPicPr>
          <p:cNvPr id="5" name="Afbeelding 4" descr="Afbeelding met tekst, grafische vormgeving, ontwerp, illustratie&#10;&#10;Door AI gegenereerde inhoud is mogelijk onjuist.">
            <a:extLst>
              <a:ext uri="{FF2B5EF4-FFF2-40B4-BE49-F238E27FC236}">
                <a16:creationId xmlns:a16="http://schemas.microsoft.com/office/drawing/2014/main" id="{1202B7E2-796E-B156-EB18-B7A4E8F8E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612"/>
            <a:ext cx="12192000" cy="712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39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0915C5-B29D-BE7C-9E86-3159431C6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0EE6D056-F47D-607F-5131-CDDF21ADBB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8"/>
            <a:ext cx="9144000" cy="3426055"/>
          </a:xfrm>
        </p:spPr>
        <p:txBody>
          <a:bodyPr anchor="t">
            <a:normAutofit fontScale="92500"/>
          </a:bodyPr>
          <a:lstStyle/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Bestaat sinds 2009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Inzet: betere schoolgebouwen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Vooral: behoud en renovatie bestaande (vaak naoorlogse) scholen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Er zijn er genoeg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En ze zijn goed genoeg om te houden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691672BF-D2B0-478F-72DF-1782AD85B1C7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D966F968-3E1D-ABF3-CB3A-01EB6F6373CF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2A533830-BFE5-7148-7A99-C44BDBD21868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49E8AEA7-9FA1-AA2A-9DBB-330B44C1952B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Stichting Mevrouw Meijer</a:t>
            </a:r>
          </a:p>
        </p:txBody>
      </p:sp>
    </p:spTree>
    <p:extLst>
      <p:ext uri="{BB962C8B-B14F-4D97-AF65-F5344CB8AC3E}">
        <p14:creationId xmlns:p14="http://schemas.microsoft.com/office/powerpoint/2010/main" val="934688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1C9B6D-D831-7A20-85CE-2FD5F4345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37C3A849-1B7E-4436-4B56-A7889BF0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676" y="2601118"/>
            <a:ext cx="9589325" cy="3426055"/>
          </a:xfrm>
        </p:spPr>
        <p:txBody>
          <a:bodyPr anchor="t">
            <a:normAutofit/>
          </a:bodyPr>
          <a:lstStyle/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Boekhoudkundig afschrijving 40 jaar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Wat doe je dan? Slopen? Houden? 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Gewoonte: sloop/nieuwbouw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Mevrouw Meijer: dat hoeft niet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Positieve keuze voor behoud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5887C161-C74B-5A2E-68DE-0854F7318856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D6A2D758-1875-F555-4471-3B0A9F41F448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9A9724D6-E9D5-8ACC-7FB9-25DC69999632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6217852F-76AB-5942-6480-8063C5A04D1B}"/>
              </a:ext>
            </a:extLst>
          </p:cNvPr>
          <p:cNvSpPr txBox="1">
            <a:spLocks/>
          </p:cNvSpPr>
          <p:nvPr/>
        </p:nvSpPr>
        <p:spPr>
          <a:xfrm>
            <a:off x="1425677" y="945357"/>
            <a:ext cx="9589325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Wat is de scholenkwestie?</a:t>
            </a:r>
          </a:p>
        </p:txBody>
      </p:sp>
    </p:spTree>
    <p:extLst>
      <p:ext uri="{BB962C8B-B14F-4D97-AF65-F5344CB8AC3E}">
        <p14:creationId xmlns:p14="http://schemas.microsoft.com/office/powerpoint/2010/main" val="1599921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992E4F-A900-D0E0-BA9F-00D062F23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8723FC70-280E-6D72-3E02-82B809C9A9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8"/>
            <a:ext cx="9144000" cy="3426055"/>
          </a:xfrm>
        </p:spPr>
        <p:txBody>
          <a:bodyPr anchor="t">
            <a:normAutofit/>
          </a:bodyPr>
          <a:lstStyle/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‘Ontwerpend onderzoek’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Analyse bestaande school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Inventarisatie eisen en wensen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Architecten tekenen mogelijkheden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Alles doorgerekend en besproken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C6C64A2D-87AE-A5D3-D872-2B3D1E292B4E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BABF05AC-751A-14D5-0F31-E5915A6B26DB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FEF34CD-E64C-C06B-D18A-D7090925ED06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63A93E5B-41CE-3C8F-0AFE-6DA91B2BB0F4}"/>
              </a:ext>
            </a:extLst>
          </p:cNvPr>
          <p:cNvSpPr txBox="1">
            <a:spLocks/>
          </p:cNvSpPr>
          <p:nvPr/>
        </p:nvSpPr>
        <p:spPr>
          <a:xfrm>
            <a:off x="1425677" y="945357"/>
            <a:ext cx="9589325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Hoe werkt Mevrouw Meijer?</a:t>
            </a:r>
          </a:p>
        </p:txBody>
      </p:sp>
    </p:spTree>
    <p:extLst>
      <p:ext uri="{BB962C8B-B14F-4D97-AF65-F5344CB8AC3E}">
        <p14:creationId xmlns:p14="http://schemas.microsoft.com/office/powerpoint/2010/main" val="2879523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355428-48F5-FEC7-46D1-0E0A14EAD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EA48C48A-2879-30EA-0313-DFD23278A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8" y="2601118"/>
            <a:ext cx="7235332" cy="3426055"/>
          </a:xfrm>
        </p:spPr>
        <p:txBody>
          <a:bodyPr anchor="t">
            <a:normAutofit/>
          </a:bodyPr>
          <a:lstStyle/>
          <a:p>
            <a:pPr algn="r"/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Rekenmethode geld en CO</a:t>
            </a:r>
            <a:r>
              <a:rPr lang="nl-NL" sz="3600" baseline="-25000" dirty="0">
                <a:solidFill>
                  <a:srgbClr val="00CCFF"/>
                </a:solidFill>
                <a:latin typeface="Arial Black" panose="020B0A04020102020204" pitchFamily="34" charset="0"/>
              </a:rPr>
              <a:t>2</a:t>
            </a:r>
            <a:endParaRPr lang="nl-NL" sz="3600" dirty="0">
              <a:solidFill>
                <a:srgbClr val="00CCFF"/>
              </a:solidFill>
              <a:latin typeface="Arial Black" panose="020B0A04020102020204" pitchFamily="34" charset="0"/>
            </a:endParaRPr>
          </a:p>
          <a:p>
            <a:pPr algn="r"/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Volledige levenscyclus</a:t>
            </a:r>
          </a:p>
          <a:p>
            <a:pPr algn="r"/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Woningbouw en scholen</a:t>
            </a:r>
          </a:p>
          <a:p>
            <a:pPr algn="r"/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Renovatie en nieuwbouw strikt gelijkwaardig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8BD17253-237A-7706-51F3-2EFD7AE7F5C1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0DB8E97C-649F-1C77-80AD-4EB67DDF77F3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4323F278-E5DD-BB8A-9A9A-5E330657987D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042D8AFE-B6A6-EFB5-691C-108016A09411}"/>
              </a:ext>
            </a:extLst>
          </p:cNvPr>
          <p:cNvSpPr txBox="1">
            <a:spLocks/>
          </p:cNvSpPr>
          <p:nvPr/>
        </p:nvSpPr>
        <p:spPr>
          <a:xfrm>
            <a:off x="872198" y="945357"/>
            <a:ext cx="10494498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Wat is EcoQuaestor? </a:t>
            </a:r>
          </a:p>
        </p:txBody>
      </p:sp>
      <p:pic>
        <p:nvPicPr>
          <p:cNvPr id="7" name="Afbeelding 6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B70516A2-8AC4-0C00-8F4D-4DBBE6EE4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" t="9286" r="6551"/>
          <a:stretch/>
        </p:blipFill>
        <p:spPr>
          <a:xfrm>
            <a:off x="7962313" y="2601118"/>
            <a:ext cx="3502705" cy="365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2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6668B5-0DC2-66E0-7DB9-020C3D4E3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6F5D7D1D-14EC-F59F-F878-DBED4C5BD8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8"/>
            <a:ext cx="9144000" cy="3426055"/>
          </a:xfrm>
        </p:spPr>
        <p:txBody>
          <a:bodyPr anchor="t">
            <a:normAutofit/>
          </a:bodyPr>
          <a:lstStyle/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1 Erfgoed en cultuur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2 Functionaliteit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3 Duurzaamheid en klimaat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4 Geld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5 Fasering en flexibiliteit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3C04B40D-FE99-963B-488C-28E48E758E52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F2524B3E-4D00-F5DE-095C-330F181565FD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3000253D-B286-1A06-0828-863F29966B23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75F190E5-0C95-AAE9-C01A-F22E5B51715B}"/>
              </a:ext>
            </a:extLst>
          </p:cNvPr>
          <p:cNvSpPr txBox="1">
            <a:spLocks/>
          </p:cNvSpPr>
          <p:nvPr/>
        </p:nvSpPr>
        <p:spPr>
          <a:xfrm>
            <a:off x="872198" y="945357"/>
            <a:ext cx="10494498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Waarom renovatie i.p.v. sloop? </a:t>
            </a:r>
          </a:p>
        </p:txBody>
      </p:sp>
    </p:spTree>
    <p:extLst>
      <p:ext uri="{BB962C8B-B14F-4D97-AF65-F5344CB8AC3E}">
        <p14:creationId xmlns:p14="http://schemas.microsoft.com/office/powerpoint/2010/main" val="1139061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6F0747-5A67-2D78-E9C6-FDB4568A9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2">
            <a:extLst>
              <a:ext uri="{FF2B5EF4-FFF2-40B4-BE49-F238E27FC236}">
                <a16:creationId xmlns:a16="http://schemas.microsoft.com/office/drawing/2014/main" id="{31B296D6-4DDF-A289-E96B-E0499BB380F4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74D77AB1-E881-CB2F-ADE9-74BFA541E88A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D2593049-E763-0C78-2ECD-9CED16DEFCFF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A1159891-A77B-1521-9079-FFE24D39EAC8}"/>
              </a:ext>
            </a:extLst>
          </p:cNvPr>
          <p:cNvSpPr txBox="1">
            <a:spLocks/>
          </p:cNvSpPr>
          <p:nvPr/>
        </p:nvSpPr>
        <p:spPr>
          <a:xfrm>
            <a:off x="872198" y="945357"/>
            <a:ext cx="10494498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Wist u dat…</a:t>
            </a: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CDF03946-F162-2442-BB28-FAB20BB1720E}"/>
              </a:ext>
            </a:extLst>
          </p:cNvPr>
          <p:cNvSpPr txBox="1">
            <a:spLocks/>
          </p:cNvSpPr>
          <p:nvPr/>
        </p:nvSpPr>
        <p:spPr>
          <a:xfrm>
            <a:off x="1524000" y="2387600"/>
            <a:ext cx="9144000" cy="208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600">
                <a:solidFill>
                  <a:srgbClr val="00CCFF"/>
                </a:solidFill>
                <a:latin typeface="Arial Black" panose="020B0A04020102020204" pitchFamily="34" charset="0"/>
              </a:rPr>
              <a:t>Nederland produceert per jaar </a:t>
            </a:r>
          </a:p>
          <a:p>
            <a:r>
              <a:rPr lang="nl-NL" sz="3600">
                <a:solidFill>
                  <a:srgbClr val="00CCFF"/>
                </a:solidFill>
                <a:latin typeface="Arial Black" panose="020B0A04020102020204" pitchFamily="34" charset="0"/>
              </a:rPr>
              <a:t>24 megaton bouwafval.</a:t>
            </a:r>
          </a:p>
          <a:p>
            <a:r>
              <a:rPr lang="nl-NL" sz="3600">
                <a:solidFill>
                  <a:srgbClr val="00CCFF"/>
                </a:solidFill>
                <a:latin typeface="Arial Black" panose="020B0A04020102020204" pitchFamily="34" charset="0"/>
              </a:rPr>
              <a:t>Dat is 760 kilogram per seconde</a:t>
            </a:r>
            <a:endParaRPr lang="nl-NL" sz="3600" dirty="0">
              <a:solidFill>
                <a:srgbClr val="00CC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357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7CDC64-491E-1830-1CB4-42C710431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, Lettertype, ontwerp, grafische vormgeving&#10;&#10;Door AI gegenereerde inhoud is mogelijk onjuist.">
            <a:extLst>
              <a:ext uri="{FF2B5EF4-FFF2-40B4-BE49-F238E27FC236}">
                <a16:creationId xmlns:a16="http://schemas.microsoft.com/office/drawing/2014/main" id="{418557AF-6BA0-061D-3808-76CEF163C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001">
            <a:off x="8232111" y="1773238"/>
            <a:ext cx="2736076" cy="4256882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AFC89177-AB08-5D36-C56C-6306A16F4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8"/>
            <a:ext cx="9144000" cy="3426055"/>
          </a:xfrm>
        </p:spPr>
        <p:txBody>
          <a:bodyPr anchor="t">
            <a:normAutofit/>
          </a:bodyPr>
          <a:lstStyle/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Uitleg Methode Mevrouw Meijer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Onderbouwing EcoQuaestor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Casussen in cijfers en feiten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Achtergronden klimaat en actie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Oproep tot transitie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29119619-AF08-4291-06F2-CB21E7C528BA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9275D57C-52C1-F4F8-223B-9123ACBB7180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DB1D2B5C-5379-C451-0DFE-EE29901726A9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D59DA706-DAC3-C54C-D83A-A3E895B0BA44}"/>
              </a:ext>
            </a:extLst>
          </p:cNvPr>
          <p:cNvSpPr txBox="1">
            <a:spLocks/>
          </p:cNvSpPr>
          <p:nvPr/>
        </p:nvSpPr>
        <p:spPr>
          <a:xfrm>
            <a:off x="872198" y="945357"/>
            <a:ext cx="10494498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Beter dan sloop </a:t>
            </a:r>
          </a:p>
        </p:txBody>
      </p:sp>
    </p:spTree>
    <p:extLst>
      <p:ext uri="{BB962C8B-B14F-4D97-AF65-F5344CB8AC3E}">
        <p14:creationId xmlns:p14="http://schemas.microsoft.com/office/powerpoint/2010/main" val="783186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FF4F8B-2E36-1C0A-80A9-0FBE48D97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68C407CB-9024-0CCA-7F05-5390F1CC0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5987" y="5907166"/>
            <a:ext cx="8299031" cy="473969"/>
          </a:xfrm>
        </p:spPr>
        <p:txBody>
          <a:bodyPr anchor="b">
            <a:normAutofit/>
          </a:bodyPr>
          <a:lstStyle/>
          <a:p>
            <a:pPr algn="r"/>
            <a:r>
              <a:rPr lang="nl-NL" dirty="0">
                <a:solidFill>
                  <a:srgbClr val="00CCFF"/>
                </a:solidFill>
                <a:latin typeface="Arial Black" panose="020B0A04020102020204" pitchFamily="34" charset="0"/>
              </a:rPr>
              <a:t>Nimeto, Utrecht  |  Molenwiek Dalton, Haarlem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02174097-61B7-8973-419B-72914EDDFA45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6B6B0C5D-9462-3AF7-3784-A60D732E249B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4F773F71-EA40-E99E-382F-D0841EFBDB5E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83384BA6-B643-1FC1-E524-4F92AE5FFBA7}"/>
              </a:ext>
            </a:extLst>
          </p:cNvPr>
          <p:cNvSpPr txBox="1">
            <a:spLocks/>
          </p:cNvSpPr>
          <p:nvPr/>
        </p:nvSpPr>
        <p:spPr>
          <a:xfrm>
            <a:off x="872198" y="945357"/>
            <a:ext cx="10494498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Voorbeelden Beter dan sloop </a:t>
            </a:r>
          </a:p>
        </p:txBody>
      </p:sp>
      <p:pic>
        <p:nvPicPr>
          <p:cNvPr id="8" name="Afbeelding 7" descr="Afbeelding met buitenshuis, plant, hemel, boom&#10;&#10;Door AI gegenereerde inhoud is mogelijk onjuist.">
            <a:extLst>
              <a:ext uri="{FF2B5EF4-FFF2-40B4-BE49-F238E27FC236}">
                <a16:creationId xmlns:a16="http://schemas.microsoft.com/office/drawing/2014/main" id="{C5D965F7-E043-57E3-2688-5AEE77FD5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07" y="2533827"/>
            <a:ext cx="5618363" cy="3160329"/>
          </a:xfrm>
          <a:prstGeom prst="rect">
            <a:avLst/>
          </a:prstGeom>
        </p:spPr>
      </p:pic>
      <p:pic>
        <p:nvPicPr>
          <p:cNvPr id="9" name="Afbeelding 8" descr="Afbeelding met buitenshuis, hemel, grond, wolk&#10;&#10;Door AI gegenereerde inhoud is mogelijk onjuist.">
            <a:extLst>
              <a:ext uri="{FF2B5EF4-FFF2-40B4-BE49-F238E27FC236}">
                <a16:creationId xmlns:a16="http://schemas.microsoft.com/office/drawing/2014/main" id="{0AF9D3C0-67FF-4A4B-55B7-F2539CA68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84" y="2533827"/>
            <a:ext cx="4736218" cy="315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39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CF03C5-F34D-9E3B-FB30-EFDD9D7E9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2">
            <a:extLst>
              <a:ext uri="{FF2B5EF4-FFF2-40B4-BE49-F238E27FC236}">
                <a16:creationId xmlns:a16="http://schemas.microsoft.com/office/drawing/2014/main" id="{D4986951-7D35-E8E0-D8EE-BF816FB62FB4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8B1BCF6E-1405-2939-26C5-15584BB0C1E4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6639DC18-005E-2597-6000-6D5B10013833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4" name="Afbeelding 13" descr="Afbeelding met buitenshuis, hemel, auto, voertuig&#10;&#10;Door AI gegenereerde inhoud is mogelijk onjuist.">
            <a:extLst>
              <a:ext uri="{FF2B5EF4-FFF2-40B4-BE49-F238E27FC236}">
                <a16:creationId xmlns:a16="http://schemas.microsoft.com/office/drawing/2014/main" id="{BCEC8C6C-C028-FE5B-3552-83B4F127F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36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9897C1-1FF1-8745-17B4-203C6BA47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FD15C517-D713-1B73-4822-7349DE1DCB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9"/>
            <a:ext cx="9144000" cy="1655762"/>
          </a:xfrm>
        </p:spPr>
        <p:txBody>
          <a:bodyPr anchor="ctr">
            <a:normAutofit/>
          </a:bodyPr>
          <a:lstStyle/>
          <a:p>
            <a:endParaRPr lang="nl-NL" sz="4800" dirty="0">
              <a:solidFill>
                <a:srgbClr val="00CCFF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A0C7ACA5-0362-B204-31E2-D90A43317E2F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800" dirty="0">
              <a:solidFill>
                <a:srgbClr val="00CCFF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0869DE93-4C0F-B47F-2B47-09FCE3A9A990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>
              <a:solidFill>
                <a:srgbClr val="00CCFF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Afbeelding 5" descr="Afbeelding met buitenshuis, gras, boom, meer&#10;&#10;Door AI gegenereerde inhoud is mogelijk onjuist.">
            <a:extLst>
              <a:ext uri="{FF2B5EF4-FFF2-40B4-BE49-F238E27FC236}">
                <a16:creationId xmlns:a16="http://schemas.microsoft.com/office/drawing/2014/main" id="{336673B8-A959-760D-0B0D-764057E7E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2030361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26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B32C74-9CEE-6486-3216-32F151369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interieurontwerp, meubels, tafel, overdekt&#10;&#10;Door AI gegenereerde inhoud is mogelijk onjuist.">
            <a:extLst>
              <a:ext uri="{FF2B5EF4-FFF2-40B4-BE49-F238E27FC236}">
                <a16:creationId xmlns:a16="http://schemas.microsoft.com/office/drawing/2014/main" id="{BF450B2A-D9DE-E85E-0BC4-511901C08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  <p:sp>
        <p:nvSpPr>
          <p:cNvPr id="2" name="Ondertitel 2">
            <a:extLst>
              <a:ext uri="{FF2B5EF4-FFF2-40B4-BE49-F238E27FC236}">
                <a16:creationId xmlns:a16="http://schemas.microsoft.com/office/drawing/2014/main" id="{BF915B28-719A-A926-11D0-AA025C57AEBD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D0D5742E-4E47-D4B5-FE64-7BD1FF45B28A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5F240A8-636F-2BE3-ED2A-665C21B9D90E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884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421E72-6E5C-2C5F-3050-D18BAE19E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2">
            <a:extLst>
              <a:ext uri="{FF2B5EF4-FFF2-40B4-BE49-F238E27FC236}">
                <a16:creationId xmlns:a16="http://schemas.microsoft.com/office/drawing/2014/main" id="{0A96FB4E-1994-87F4-7972-BA8CC7E6788C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6512D141-32BC-C340-C644-113C16D8A04B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0F2911C6-1D60-2D7A-F0EA-F49246088F72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4123689-4C33-07CF-FB3D-446560B66C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" r="272"/>
          <a:stretch>
            <a:fillRect/>
          </a:stretch>
        </p:blipFill>
        <p:spPr>
          <a:xfrm>
            <a:off x="678427" y="0"/>
            <a:ext cx="10825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38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83381F-5CDD-0DB7-C388-48E352A93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2">
            <a:extLst>
              <a:ext uri="{FF2B5EF4-FFF2-40B4-BE49-F238E27FC236}">
                <a16:creationId xmlns:a16="http://schemas.microsoft.com/office/drawing/2014/main" id="{510723B9-50C4-926F-DC88-55EB802EA844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9ABED1F3-3E29-0F84-F119-2A1E93B29D8E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2E580E4E-8E09-27C9-B2A6-974A81CA18A1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AA2258E-B3EC-03FE-F00E-094237565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34" y="1821421"/>
            <a:ext cx="4876308" cy="3978126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3064020-0A02-DAAB-5232-71AC49403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721" y="1821421"/>
            <a:ext cx="5966268" cy="397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037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E80E5B-7FE6-6E95-F3DC-F72746280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61C9BAA6-0DC0-5FD4-01ED-9595ABEDB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9354" y="5789179"/>
            <a:ext cx="8299031" cy="473969"/>
          </a:xfrm>
        </p:spPr>
        <p:txBody>
          <a:bodyPr anchor="b">
            <a:normAutofit/>
          </a:bodyPr>
          <a:lstStyle/>
          <a:p>
            <a:pPr algn="r"/>
            <a:r>
              <a:rPr lang="nl-NL" dirty="0">
                <a:solidFill>
                  <a:srgbClr val="00CCFF"/>
                </a:solidFill>
                <a:latin typeface="Arial Black" panose="020B0A04020102020204" pitchFamily="34" charset="0"/>
              </a:rPr>
              <a:t>Rijtjeswoning, Zeist  |  Kleiburg, Bijlmermeer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A39BB131-9CAA-3BDC-C797-DEF70E8ECAB7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B64DB7F1-8E65-09E1-BEE5-6C1F3709608F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A1874EB1-55BF-2B3A-16A8-0AF068014565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3F1471A5-C5ED-8E09-5362-A122297887A8}"/>
              </a:ext>
            </a:extLst>
          </p:cNvPr>
          <p:cNvSpPr txBox="1">
            <a:spLocks/>
          </p:cNvSpPr>
          <p:nvPr/>
        </p:nvSpPr>
        <p:spPr>
          <a:xfrm>
            <a:off x="872198" y="945357"/>
            <a:ext cx="10494498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Voorbeelden Beter dan sloop </a:t>
            </a:r>
          </a:p>
        </p:txBody>
      </p:sp>
      <p:pic>
        <p:nvPicPr>
          <p:cNvPr id="7" name="Afbeelding 6" descr="Afbeelding met buitenshuis, raam, wolk, hemel&#10;&#10;Door AI gegenereerde inhoud is mogelijk onjuist.">
            <a:extLst>
              <a:ext uri="{FF2B5EF4-FFF2-40B4-BE49-F238E27FC236}">
                <a16:creationId xmlns:a16="http://schemas.microsoft.com/office/drawing/2014/main" id="{DED0B582-8DBA-8A34-B730-0770A1812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98052" y="2746150"/>
            <a:ext cx="3169920" cy="2377440"/>
          </a:xfrm>
          <a:prstGeom prst="rect">
            <a:avLst/>
          </a:prstGeom>
        </p:spPr>
      </p:pic>
      <p:pic>
        <p:nvPicPr>
          <p:cNvPr id="10" name="Afbeelding 9" descr="Afbeelding met buitenshuis, hemel, wolk, boom&#10;&#10;Door AI gegenereerde inhoud is mogelijk onjuist.">
            <a:extLst>
              <a:ext uri="{FF2B5EF4-FFF2-40B4-BE49-F238E27FC236}">
                <a16:creationId xmlns:a16="http://schemas.microsoft.com/office/drawing/2014/main" id="{B81CB1DE-DAB0-EB38-61D1-0937315BA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561" y="2349909"/>
            <a:ext cx="4756736" cy="316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38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01A0E-188E-BA84-96DD-811A21384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E6F7D25A-A455-B4FD-39AD-E18993F50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725" y="2053259"/>
            <a:ext cx="6338275" cy="4804741"/>
          </a:xfrm>
          <a:prstGeom prst="rect">
            <a:avLst/>
          </a:prstGeom>
        </p:spPr>
      </p:pic>
      <p:sp>
        <p:nvSpPr>
          <p:cNvPr id="2" name="Ondertitel 2">
            <a:extLst>
              <a:ext uri="{FF2B5EF4-FFF2-40B4-BE49-F238E27FC236}">
                <a16:creationId xmlns:a16="http://schemas.microsoft.com/office/drawing/2014/main" id="{4562A08C-8040-8B1B-AB74-38F513306570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D44AE4F2-418B-A0C6-B4CB-E533509E1618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699258FF-2658-0ED1-B937-9112200FC1B3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0" name="Afbeelding 9" descr="Afbeelding met buitenshuis, hemel, wolk, boom&#10;&#10;Door AI gegenereerde inhoud is mogelijk onjuist.">
            <a:extLst>
              <a:ext uri="{FF2B5EF4-FFF2-40B4-BE49-F238E27FC236}">
                <a16:creationId xmlns:a16="http://schemas.microsoft.com/office/drawing/2014/main" id="{15869FCA-008D-FD39-3A55-35C8E4676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838" y="-14852"/>
            <a:ext cx="3097161" cy="206396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B56850A-DD75-6EE1-1A32-4342074DA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4634" y="2053258"/>
            <a:ext cx="6318359" cy="480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76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A732C8-4F25-BFDF-3C41-2525E6664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DBF3DC10-5EE6-E69D-F22D-2C5FE0A42D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8310" y="1730477"/>
            <a:ext cx="10235380" cy="4549878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Behoud-renovatie vs. Sloop-nieuwbouw: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nl-NL" sz="3600" dirty="0">
              <a:solidFill>
                <a:srgbClr val="00CCFF"/>
              </a:solidFill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Renovatie stoot 30-50% minder CO</a:t>
            </a:r>
            <a:r>
              <a:rPr lang="nl-NL" sz="3600" baseline="-25000" dirty="0">
                <a:solidFill>
                  <a:srgbClr val="00CCFF"/>
                </a:solidFill>
                <a:latin typeface="Arial Black" panose="020B0A04020102020204" pitchFamily="34" charset="0"/>
              </a:rPr>
              <a:t>2</a:t>
            </a:r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 uit en is 10-30% goedkoper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bij gelijke kwaliteit 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C369B034-66CE-085C-0CAE-8ACA8D000E43}"/>
              </a:ext>
            </a:extLst>
          </p:cNvPr>
          <p:cNvSpPr txBox="1">
            <a:spLocks/>
          </p:cNvSpPr>
          <p:nvPr/>
        </p:nvSpPr>
        <p:spPr>
          <a:xfrm>
            <a:off x="872198" y="945357"/>
            <a:ext cx="10494498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Uitslag vergelijking</a:t>
            </a:r>
          </a:p>
        </p:txBody>
      </p:sp>
    </p:spTree>
    <p:extLst>
      <p:ext uri="{BB962C8B-B14F-4D97-AF65-F5344CB8AC3E}">
        <p14:creationId xmlns:p14="http://schemas.microsoft.com/office/powerpoint/2010/main" val="35615667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C9CFD-914B-465C-F3F1-5C0CE77C2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2">
            <a:extLst>
              <a:ext uri="{FF2B5EF4-FFF2-40B4-BE49-F238E27FC236}">
                <a16:creationId xmlns:a16="http://schemas.microsoft.com/office/drawing/2014/main" id="{0FE47EF7-B0F2-DB61-7F27-86FA87BE898E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CCE9B6F1-42B7-5D6A-93A5-E2795DBD468F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4318C2F6-8838-C430-2752-C317522897CD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082875EC-C883-1489-636A-F5F3EDCAE4C1}"/>
              </a:ext>
            </a:extLst>
          </p:cNvPr>
          <p:cNvSpPr txBox="1">
            <a:spLocks/>
          </p:cNvSpPr>
          <p:nvPr/>
        </p:nvSpPr>
        <p:spPr>
          <a:xfrm>
            <a:off x="590843" y="945357"/>
            <a:ext cx="10986868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Lokaal: Heemschut &amp; Mevrouw Meijer</a:t>
            </a:r>
          </a:p>
        </p:txBody>
      </p:sp>
      <p:pic>
        <p:nvPicPr>
          <p:cNvPr id="10" name="Afbeelding 9" descr="Afbeelding met buitenshuis, schoeisel, kleding, grond&#10;&#10;Door AI gegenereerde inhoud is mogelijk onjuist.">
            <a:extLst>
              <a:ext uri="{FF2B5EF4-FFF2-40B4-BE49-F238E27FC236}">
                <a16:creationId xmlns:a16="http://schemas.microsoft.com/office/drawing/2014/main" id="{F2897AA3-C30C-4E8A-E673-BC89D55BC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132" y="2096086"/>
            <a:ext cx="4569736" cy="456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53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B82FAC-FCBC-48B3-14C4-AC2CAA52D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2">
            <a:extLst>
              <a:ext uri="{FF2B5EF4-FFF2-40B4-BE49-F238E27FC236}">
                <a16:creationId xmlns:a16="http://schemas.microsoft.com/office/drawing/2014/main" id="{106B42CC-5FFE-95C7-E89B-54C4EDAE5E91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F219906A-AB52-B0E4-0D93-338E208CB8AB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2FAF3772-2277-701D-E1B6-1560A128B56A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C98F4A97-C61B-8A88-BEF1-D857C6E33DD9}"/>
              </a:ext>
            </a:extLst>
          </p:cNvPr>
          <p:cNvSpPr txBox="1">
            <a:spLocks/>
          </p:cNvSpPr>
          <p:nvPr/>
        </p:nvSpPr>
        <p:spPr>
          <a:xfrm>
            <a:off x="872198" y="945357"/>
            <a:ext cx="10494498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Nationaal: Floris Alkemade</a:t>
            </a:r>
          </a:p>
        </p:txBody>
      </p:sp>
      <p:pic>
        <p:nvPicPr>
          <p:cNvPr id="7" name="Afbeelding 6" descr="Afbeelding met tekst, krant, Nieuws, transport&#10;&#10;Door AI gegenereerde inhoud is mogelijk onjuist.">
            <a:extLst>
              <a:ext uri="{FF2B5EF4-FFF2-40B4-BE49-F238E27FC236}">
                <a16:creationId xmlns:a16="http://schemas.microsoft.com/office/drawing/2014/main" id="{4531F31D-C0D3-A838-AC9D-54A7B01FC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35" y="2039814"/>
            <a:ext cx="7197730" cy="47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44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94C393-D1BA-DEC9-2905-C32D38E8E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2">
            <a:extLst>
              <a:ext uri="{FF2B5EF4-FFF2-40B4-BE49-F238E27FC236}">
                <a16:creationId xmlns:a16="http://schemas.microsoft.com/office/drawing/2014/main" id="{4353D249-BA7C-C3D4-E17A-F17042C4C60C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0996A55E-4604-C5DE-884A-FE66C374753A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D0837C70-90C4-7778-4BB5-240CD6003DE7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67FE2C69-D4DB-DE49-F181-2DB28A479175}"/>
              </a:ext>
            </a:extLst>
          </p:cNvPr>
          <p:cNvSpPr txBox="1">
            <a:spLocks/>
          </p:cNvSpPr>
          <p:nvPr/>
        </p:nvSpPr>
        <p:spPr>
          <a:xfrm>
            <a:off x="872198" y="945357"/>
            <a:ext cx="10494498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Internationaal: House Europe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62DBBE9-FCA3-92FE-90C0-E403A394B9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51"/>
          <a:stretch>
            <a:fillRect/>
          </a:stretch>
        </p:blipFill>
        <p:spPr>
          <a:xfrm>
            <a:off x="1748781" y="2002533"/>
            <a:ext cx="9017542" cy="450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51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F1B0CE-3FC8-5A7F-40C0-5D26C971C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E26C2D34-DF04-2B86-F644-5DAB5AED7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8"/>
            <a:ext cx="9144000" cy="3426055"/>
          </a:xfrm>
        </p:spPr>
        <p:txBody>
          <a:bodyPr anchor="t">
            <a:normAutofit/>
          </a:bodyPr>
          <a:lstStyle/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Informatie: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Documentatie vooraf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Kort rondgelopen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Plan Woonzorg mei 2025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8509D673-1B12-B876-2964-EF97CF78C72E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67373EA8-A876-D1CB-D336-29F7AA47A03C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B332945A-1178-1B6B-A6B5-91F05E120B9B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17B7F9FF-61E2-447C-C768-B8ED3850812F}"/>
              </a:ext>
            </a:extLst>
          </p:cNvPr>
          <p:cNvSpPr txBox="1">
            <a:spLocks/>
          </p:cNvSpPr>
          <p:nvPr/>
        </p:nvSpPr>
        <p:spPr>
          <a:xfrm>
            <a:off x="872198" y="945357"/>
            <a:ext cx="10494498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Indrukken </a:t>
            </a:r>
            <a:r>
              <a:rPr kumimoji="0" lang="nl-NL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Ommershof</a:t>
            </a: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794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8284CD-8507-30A9-7D1F-8AB5C72C5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D8363F7-B84E-550D-3A66-8B6D18EE5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9"/>
            <a:ext cx="9144000" cy="1655762"/>
          </a:xfrm>
        </p:spPr>
        <p:txBody>
          <a:bodyPr anchor="ctr">
            <a:normAutofit/>
          </a:bodyPr>
          <a:lstStyle/>
          <a:p>
            <a:r>
              <a:rPr lang="nl-NL" sz="4800" dirty="0">
                <a:solidFill>
                  <a:srgbClr val="FF0000"/>
                </a:solidFill>
                <a:latin typeface="Arial Black" panose="020B0A04020102020204" pitchFamily="34" charset="0"/>
              </a:rPr>
              <a:t>We kunnen zoveel beter dan sloop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E5C96399-4A83-D056-73A6-43F200B36991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800" dirty="0">
              <a:solidFill>
                <a:srgbClr val="00CCFF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563E8FB7-F612-9CE5-7694-57D5D6BA70EA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rgbClr val="00CCFF"/>
                </a:solidFill>
                <a:latin typeface="Arial Black" panose="020B0A04020102020204" pitchFamily="34" charset="0"/>
              </a:rPr>
              <a:t>Fred Feddes, </a:t>
            </a:r>
            <a:r>
              <a:rPr lang="nl-NL" dirty="0" err="1">
                <a:solidFill>
                  <a:srgbClr val="00CCFF"/>
                </a:solidFill>
                <a:latin typeface="Arial Black" panose="020B0A04020102020204" pitchFamily="34" charset="0"/>
              </a:rPr>
              <a:t>Ommershof</a:t>
            </a:r>
            <a:r>
              <a:rPr lang="nl-NL" dirty="0">
                <a:solidFill>
                  <a:srgbClr val="00CCFF"/>
                </a:solidFill>
                <a:latin typeface="Arial Black" panose="020B0A04020102020204" pitchFamily="34" charset="0"/>
              </a:rPr>
              <a:t>, Oosterbeek, 4 oktober 2025</a:t>
            </a:r>
          </a:p>
        </p:txBody>
      </p:sp>
    </p:spTree>
    <p:extLst>
      <p:ext uri="{BB962C8B-B14F-4D97-AF65-F5344CB8AC3E}">
        <p14:creationId xmlns:p14="http://schemas.microsoft.com/office/powerpoint/2010/main" val="29981711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61800B-2ED8-A21F-87EE-5763E7170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9865D771-44C3-3565-C51D-F886959DD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8"/>
            <a:ext cx="9144000" cy="3426055"/>
          </a:xfrm>
        </p:spPr>
        <p:txBody>
          <a:bodyPr anchor="t">
            <a:normAutofit/>
          </a:bodyPr>
          <a:lstStyle/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1 Erfgoed en cultuur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2 Functionaliteit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3 Duurzaamheid en klimaat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4 Geld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5 Fasering en flexibiliteit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AC465574-F6BB-B932-34F4-C414B7F09AF5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D71FE1F5-03B3-8797-376B-F5329BA76FD9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1015D0B8-7AE2-D04A-157D-747C2BB5ACEA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0DF71549-11E3-9F85-B101-33B2C802722C}"/>
              </a:ext>
            </a:extLst>
          </p:cNvPr>
          <p:cNvSpPr txBox="1">
            <a:spLocks/>
          </p:cNvSpPr>
          <p:nvPr/>
        </p:nvSpPr>
        <p:spPr>
          <a:xfrm>
            <a:off x="872198" y="945357"/>
            <a:ext cx="10494498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Indrukken </a:t>
            </a:r>
            <a:r>
              <a:rPr kumimoji="0" lang="nl-NL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Ommershof</a:t>
            </a: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548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82CD9D-62F5-6552-CE6E-1D722D54E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8231C51A-20A6-FE33-E62F-22B131EFF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8"/>
            <a:ext cx="9144000" cy="3426055"/>
          </a:xfrm>
        </p:spPr>
        <p:txBody>
          <a:bodyPr anchor="t">
            <a:normAutofit/>
          </a:bodyPr>
          <a:lstStyle/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Landgoed uniek en karakteristiek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Idem identiteit vegetarisme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Stapsgewijze evolutie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Verscheidenheid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Behoud als uitgangspunt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27D622C5-08B9-51D2-7886-4AEBF67FB6F8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2BD91E35-0DDC-6EB1-1097-0F9DCE328444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460D121C-E7A2-3798-DD4E-B65A36313A67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2811D75E-38A1-9F27-45E9-A6A834C46F9C}"/>
              </a:ext>
            </a:extLst>
          </p:cNvPr>
          <p:cNvSpPr txBox="1">
            <a:spLocks/>
          </p:cNvSpPr>
          <p:nvPr/>
        </p:nvSpPr>
        <p:spPr>
          <a:xfrm>
            <a:off x="872198" y="945357"/>
            <a:ext cx="10494498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 Erfgoed en cultuur</a:t>
            </a:r>
          </a:p>
        </p:txBody>
      </p:sp>
    </p:spTree>
    <p:extLst>
      <p:ext uri="{BB962C8B-B14F-4D97-AF65-F5344CB8AC3E}">
        <p14:creationId xmlns:p14="http://schemas.microsoft.com/office/powerpoint/2010/main" val="38379665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768E49-3870-D2FC-B7B0-9AB86749E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4087B3FC-D455-C8A0-2F83-C77E4E83C5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8"/>
            <a:ext cx="9144000" cy="3426055"/>
          </a:xfrm>
        </p:spPr>
        <p:txBody>
          <a:bodyPr anchor="t">
            <a:normAutofit/>
          </a:bodyPr>
          <a:lstStyle/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Waardestelling: het geheel heeft hoge waarde (bebouwing/groen)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Dus ook zorgvuldig met de delen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Steeds aansluiten bij wat er al is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Niets is vogelvrij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498AEA9A-B0CB-24ED-ED86-260C9A40314C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D114F809-237D-F65C-AFD5-AFF08DFECC88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4D045B16-8D4C-F09E-F719-DCC0BC372F68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98741B16-0BF8-02FF-9879-9EFC07FCE4A5}"/>
              </a:ext>
            </a:extLst>
          </p:cNvPr>
          <p:cNvSpPr txBox="1">
            <a:spLocks/>
          </p:cNvSpPr>
          <p:nvPr/>
        </p:nvSpPr>
        <p:spPr>
          <a:xfrm>
            <a:off x="872198" y="945357"/>
            <a:ext cx="10494498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 Erfgoed en cultuur</a:t>
            </a:r>
          </a:p>
        </p:txBody>
      </p:sp>
    </p:spTree>
    <p:extLst>
      <p:ext uri="{BB962C8B-B14F-4D97-AF65-F5344CB8AC3E}">
        <p14:creationId xmlns:p14="http://schemas.microsoft.com/office/powerpoint/2010/main" val="22276008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501E6D-9FBF-58E2-CCDF-8EA159774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197235CE-2049-1878-12FF-92175DB56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8529" y="2601118"/>
            <a:ext cx="9507794" cy="3426055"/>
          </a:xfrm>
        </p:spPr>
        <p:txBody>
          <a:bodyPr anchor="t">
            <a:normAutofit/>
          </a:bodyPr>
          <a:lstStyle/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Ik ken de plannen niet goed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Alleen ‘Korte presentatie’, 19-5-2025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Summiere plattegrondjes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Dus summiere indrukken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Kortom: slag om de arm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F91A4FEA-5456-A32F-9525-A82F74A313B6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CAEFAEBB-AEC8-341D-3876-6EF48AB60AAF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22E4E917-1AB1-974C-AF23-251488918286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78E2FCEC-EC3C-2931-A0C8-60C6E537524B}"/>
              </a:ext>
            </a:extLst>
          </p:cNvPr>
          <p:cNvSpPr txBox="1">
            <a:spLocks/>
          </p:cNvSpPr>
          <p:nvPr/>
        </p:nvSpPr>
        <p:spPr>
          <a:xfrm>
            <a:off x="872198" y="945357"/>
            <a:ext cx="10494498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Wat wil Woonzorg?</a:t>
            </a:r>
          </a:p>
        </p:txBody>
      </p:sp>
    </p:spTree>
    <p:extLst>
      <p:ext uri="{BB962C8B-B14F-4D97-AF65-F5344CB8AC3E}">
        <p14:creationId xmlns:p14="http://schemas.microsoft.com/office/powerpoint/2010/main" val="39038181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F14CAA-5FE9-1EF8-D9D6-5907BDD14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9AD1B54F-9AFA-70CD-9DE5-F9D25B71DF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9"/>
            <a:ext cx="9144000" cy="1655762"/>
          </a:xfrm>
        </p:spPr>
        <p:txBody>
          <a:bodyPr anchor="ctr">
            <a:normAutofit/>
          </a:bodyPr>
          <a:lstStyle/>
          <a:p>
            <a:endParaRPr lang="nl-NL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A200280-1911-CD3E-965A-375614780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0681" y="0"/>
            <a:ext cx="12853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385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25433C-0F8B-5748-4C7C-5A7F59C7E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3C2EA94-A3F4-E417-C84C-227A8B0C54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8529" y="2601118"/>
            <a:ext cx="9507794" cy="3426055"/>
          </a:xfrm>
        </p:spPr>
        <p:txBody>
          <a:bodyPr anchor="t">
            <a:normAutofit/>
          </a:bodyPr>
          <a:lstStyle/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Verdichting 130 → 165. Waarom?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Vier ‘dikke’ bouwblokken. Waarom?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Nieuwbouw wijkt sterk af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Ensemblewaarde aangetast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Idem stedenbouwkundig, landschap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53C55C04-C4CD-C41B-ED77-79843B0FCA7B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067AA698-CAC9-C9F6-5A10-FD0CE81EBCAA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629A7D05-D38E-A70C-3868-7709B2302EF8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A15958A5-EC8E-4EDC-06B0-39226D10FAD4}"/>
              </a:ext>
            </a:extLst>
          </p:cNvPr>
          <p:cNvSpPr txBox="1">
            <a:spLocks/>
          </p:cNvSpPr>
          <p:nvPr/>
        </p:nvSpPr>
        <p:spPr>
          <a:xfrm>
            <a:off x="872198" y="945357"/>
            <a:ext cx="10494498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Eerste indruk Woonzorgplan</a:t>
            </a:r>
          </a:p>
        </p:txBody>
      </p:sp>
    </p:spTree>
    <p:extLst>
      <p:ext uri="{BB962C8B-B14F-4D97-AF65-F5344CB8AC3E}">
        <p14:creationId xmlns:p14="http://schemas.microsoft.com/office/powerpoint/2010/main" val="4239877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A0CCCA-6607-26F3-DCF5-AA05C908E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A6D9EF00-AC9A-4E49-5923-E53E8EC34E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8"/>
            <a:ext cx="9144000" cy="3426055"/>
          </a:xfrm>
        </p:spPr>
        <p:txBody>
          <a:bodyPr anchor="t">
            <a:normAutofit/>
          </a:bodyPr>
          <a:lstStyle/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Nieuwe appartementenblokken: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eenzijdige oriëntatie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Relatie binnen-buiten beperkt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Functionele kwaliteiten bestaande woningen komen niet terug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5A816505-42DA-06FF-959D-E50513820C74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F1819C4C-2AE7-C4A6-9C1F-7AFD8BA3D8B6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10274C6F-54A2-68EA-0FF8-4FBD225AEF0B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2E88DF5F-0FB6-B6F4-CB08-8DB2BA020D93}"/>
              </a:ext>
            </a:extLst>
          </p:cNvPr>
          <p:cNvSpPr txBox="1">
            <a:spLocks/>
          </p:cNvSpPr>
          <p:nvPr/>
        </p:nvSpPr>
        <p:spPr>
          <a:xfrm>
            <a:off x="872198" y="945357"/>
            <a:ext cx="10494498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4800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Functionaliteit</a:t>
            </a:r>
          </a:p>
        </p:txBody>
      </p:sp>
    </p:spTree>
    <p:extLst>
      <p:ext uri="{BB962C8B-B14F-4D97-AF65-F5344CB8AC3E}">
        <p14:creationId xmlns:p14="http://schemas.microsoft.com/office/powerpoint/2010/main" val="5801706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9600E3-B1C4-6D7A-81C1-B77011987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FFE44FA6-1917-1DF3-8C43-71AB7D70C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8"/>
            <a:ext cx="9144000" cy="3426055"/>
          </a:xfrm>
        </p:spPr>
        <p:txBody>
          <a:bodyPr anchor="t">
            <a:normAutofit/>
          </a:bodyPr>
          <a:lstStyle/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Sloop/nieuwbouw kost bovenmatig veel CO</a:t>
            </a:r>
            <a:r>
              <a:rPr lang="nl-NL" sz="3600" baseline="-25000" dirty="0">
                <a:solidFill>
                  <a:srgbClr val="00CCFF"/>
                </a:solidFill>
                <a:latin typeface="Arial Black" panose="020B0A04020102020204" pitchFamily="34" charset="0"/>
              </a:rPr>
              <a:t>2</a:t>
            </a:r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 in materialenproductie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Maatschappelijk onverantwoord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Heeft gemeente klimaatambities? Zo ja: slopen kan niet meer. 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A0B92688-4D64-7799-C8FC-59EC629B606F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45703BE6-883B-C04F-17CC-CE6CF476C162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2776FF5C-D8EA-3C32-9411-724765DD99CE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48BA357B-A7AE-28A3-8B7A-F57F182DE9D9}"/>
              </a:ext>
            </a:extLst>
          </p:cNvPr>
          <p:cNvSpPr txBox="1">
            <a:spLocks/>
          </p:cNvSpPr>
          <p:nvPr/>
        </p:nvSpPr>
        <p:spPr>
          <a:xfrm>
            <a:off x="872198" y="945357"/>
            <a:ext cx="10494498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 Duurzaamheid en klimaat</a:t>
            </a:r>
          </a:p>
        </p:txBody>
      </p:sp>
    </p:spTree>
    <p:extLst>
      <p:ext uri="{BB962C8B-B14F-4D97-AF65-F5344CB8AC3E}">
        <p14:creationId xmlns:p14="http://schemas.microsoft.com/office/powerpoint/2010/main" val="33637136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77E7AE-DED8-517A-B1F5-B1AE34331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A1A3BB4C-CF3F-E733-D7F5-7EF6364795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8"/>
            <a:ext cx="9144000" cy="3426055"/>
          </a:xfrm>
        </p:spPr>
        <p:txBody>
          <a:bodyPr anchor="t">
            <a:normAutofit lnSpcReduction="10000"/>
          </a:bodyPr>
          <a:lstStyle/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Zie eerder: behoud/renovatie is voordeliger dan sloop/nieuwbouw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Maak eerlijke berekening vooraf</a:t>
            </a:r>
          </a:p>
          <a:p>
            <a:endParaRPr lang="nl-NL" sz="3600" dirty="0">
              <a:solidFill>
                <a:srgbClr val="00CCFF"/>
              </a:solidFill>
              <a:latin typeface="Arial Black" panose="020B0A04020102020204" pitchFamily="34" charset="0"/>
            </a:endParaRPr>
          </a:p>
          <a:p>
            <a:r>
              <a:rPr lang="nl-NL" sz="3600" dirty="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 Renovatie kan geleidelijk, minder verstorend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EDCCE92F-D7F3-29F9-6EA2-6A1AB9897240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FDBB6A18-FA3D-7AE5-4AE6-332DFA615338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DF64D69D-1984-F9BD-DCF2-2E926AEA8D17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10AC9E79-8507-DF7E-A42D-924D438188C1}"/>
              </a:ext>
            </a:extLst>
          </p:cNvPr>
          <p:cNvSpPr txBox="1">
            <a:spLocks/>
          </p:cNvSpPr>
          <p:nvPr/>
        </p:nvSpPr>
        <p:spPr>
          <a:xfrm>
            <a:off x="872198" y="945357"/>
            <a:ext cx="10494498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4800" dirty="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Geld</a:t>
            </a:r>
          </a:p>
        </p:txBody>
      </p:sp>
    </p:spTree>
    <p:extLst>
      <p:ext uri="{BB962C8B-B14F-4D97-AF65-F5344CB8AC3E}">
        <p14:creationId xmlns:p14="http://schemas.microsoft.com/office/powerpoint/2010/main" val="30583079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B331A6-7CBC-545F-EFC6-70545F861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F17EFDB6-89EB-B740-E9C4-1AB1A6F9B1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199" y="2601118"/>
            <a:ext cx="10447604" cy="3426055"/>
          </a:xfrm>
        </p:spPr>
        <p:txBody>
          <a:bodyPr anchor="t">
            <a:normAutofit lnSpcReduction="10000"/>
          </a:bodyPr>
          <a:lstStyle/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Oproep aan Woonzorg: kies voor onafhankelijk deskundig onderzoek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Sámen met bewoners en gemeente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Alle geledingen gemeente (ook erfgoed, groen, duurzaamheid)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Alle 5 factoren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BD3DD63C-DA37-D023-792A-D32A19ABB5CB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116A9CA6-B0BD-1F19-B563-EF3E37CD95B3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989876AC-31B6-8474-E6BC-2167A81989FF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E6FE2904-7BFA-4AA7-DC9C-C666327CF41A}"/>
              </a:ext>
            </a:extLst>
          </p:cNvPr>
          <p:cNvSpPr txBox="1">
            <a:spLocks/>
          </p:cNvSpPr>
          <p:nvPr/>
        </p:nvSpPr>
        <p:spPr>
          <a:xfrm>
            <a:off x="872198" y="945357"/>
            <a:ext cx="10494498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Wat te doen?</a:t>
            </a:r>
          </a:p>
        </p:txBody>
      </p:sp>
    </p:spTree>
    <p:extLst>
      <p:ext uri="{BB962C8B-B14F-4D97-AF65-F5344CB8AC3E}">
        <p14:creationId xmlns:p14="http://schemas.microsoft.com/office/powerpoint/2010/main" val="645560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1A803F-35BA-B223-99D2-2D5100E89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54E8EC19-A118-EF1E-0A53-F515E695A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8"/>
            <a:ext cx="9144000" cy="3426055"/>
          </a:xfrm>
        </p:spPr>
        <p:txBody>
          <a:bodyPr anchor="t">
            <a:normAutofit/>
          </a:bodyPr>
          <a:lstStyle/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Onrust in de </a:t>
            </a:r>
            <a:r>
              <a:rPr lang="nl-NL" sz="3600" dirty="0" err="1">
                <a:solidFill>
                  <a:srgbClr val="00CCFF"/>
                </a:solidFill>
                <a:latin typeface="Arial Black" panose="020B0A04020102020204" pitchFamily="34" charset="0"/>
              </a:rPr>
              <a:t>Ommershof</a:t>
            </a:r>
            <a:endParaRPr lang="nl-NL" sz="3600" dirty="0">
              <a:solidFill>
                <a:srgbClr val="00CCFF"/>
              </a:solidFill>
              <a:latin typeface="Arial Black" panose="020B0A04020102020204" pitchFamily="34" charset="0"/>
            </a:endParaRP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Plannen van de huisbaas, WZN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Maar wat zijn die plannen?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Grootschalige sloop?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Wat blijft er van de </a:t>
            </a:r>
            <a:r>
              <a:rPr lang="nl-NL" sz="3600" dirty="0" err="1">
                <a:solidFill>
                  <a:srgbClr val="00CCFF"/>
                </a:solidFill>
                <a:latin typeface="Arial Black" panose="020B0A04020102020204" pitchFamily="34" charset="0"/>
              </a:rPr>
              <a:t>Ommershof</a:t>
            </a:r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381E4972-1FDC-0306-5ABD-ACDF912F202A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800" dirty="0">
              <a:solidFill>
                <a:srgbClr val="00CCFF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10B19222-D26E-6A08-7EE4-EE14E89212CF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>
              <a:solidFill>
                <a:srgbClr val="00CCFF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1C3164E5-AEA2-25A3-0706-7EFD9D2FBEEA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>
              <a:solidFill>
                <a:srgbClr val="00CCFF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FBEAE97B-7C27-0C3C-A3A1-5FC532DDCE30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4800" dirty="0">
                <a:solidFill>
                  <a:srgbClr val="FF0000"/>
                </a:solidFill>
                <a:latin typeface="Arial Black" panose="020B0A04020102020204" pitchFamily="34" charset="0"/>
              </a:rPr>
              <a:t>Wat is er aan de hand?</a:t>
            </a:r>
          </a:p>
        </p:txBody>
      </p:sp>
    </p:spTree>
    <p:extLst>
      <p:ext uri="{BB962C8B-B14F-4D97-AF65-F5344CB8AC3E}">
        <p14:creationId xmlns:p14="http://schemas.microsoft.com/office/powerpoint/2010/main" val="23924671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A401B2-DF89-5D68-8BF8-F3B0990B3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2">
            <a:extLst>
              <a:ext uri="{FF2B5EF4-FFF2-40B4-BE49-F238E27FC236}">
                <a16:creationId xmlns:a16="http://schemas.microsoft.com/office/drawing/2014/main" id="{B59424EB-F08C-BDC3-A1FC-DE235D2BCF4B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870AE3EB-BDCB-86EE-40CB-5521CA0E7906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D4FA40F9-3280-6435-243C-104C6E839E0A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98FB4393-7647-4329-5886-9AEE49C2880B}"/>
              </a:ext>
            </a:extLst>
          </p:cNvPr>
          <p:cNvSpPr txBox="1">
            <a:spLocks/>
          </p:cNvSpPr>
          <p:nvPr/>
        </p:nvSpPr>
        <p:spPr>
          <a:xfrm>
            <a:off x="872198" y="945357"/>
            <a:ext cx="10494498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Wat te doen?</a:t>
            </a:r>
          </a:p>
        </p:txBody>
      </p:sp>
      <p:pic>
        <p:nvPicPr>
          <p:cNvPr id="8" name="Picture 2" descr="Mevrouw Meijer gives school building wings">
            <a:extLst>
              <a:ext uri="{FF2B5EF4-FFF2-40B4-BE49-F238E27FC236}">
                <a16:creationId xmlns:a16="http://schemas.microsoft.com/office/drawing/2014/main" id="{EE0C5F70-F0C4-3B82-2AB1-A04F339FC7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1" r="4313"/>
          <a:stretch>
            <a:fillRect/>
          </a:stretch>
        </p:blipFill>
        <p:spPr bwMode="auto">
          <a:xfrm>
            <a:off x="1292154" y="2370743"/>
            <a:ext cx="5912272" cy="366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20645193-7F3D-0D6D-CAE4-23CB8A328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" t="9286" r="6551"/>
          <a:stretch/>
        </p:blipFill>
        <p:spPr>
          <a:xfrm>
            <a:off x="7337949" y="2370743"/>
            <a:ext cx="3502705" cy="365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941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DB8141-EBB0-8A91-4DF9-3F47CC428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397655D6-7B93-A14E-ACD4-7AE212BEA1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1432" y="797560"/>
            <a:ext cx="9429135" cy="5262880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nl-NL" sz="3600" kern="100" dirty="0">
                <a:solidFill>
                  <a:srgbClr val="00CCFF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“We kunnen zoveel beter dan sloop.”</a:t>
            </a:r>
          </a:p>
        </p:txBody>
      </p:sp>
    </p:spTree>
    <p:extLst>
      <p:ext uri="{BB962C8B-B14F-4D97-AF65-F5344CB8AC3E}">
        <p14:creationId xmlns:p14="http://schemas.microsoft.com/office/powerpoint/2010/main" val="5569834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B0EBA4-4125-5C15-452B-8520083C6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B12CE80D-E339-61E1-1C97-5E0810021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199" y="2601118"/>
            <a:ext cx="10447604" cy="3426055"/>
          </a:xfrm>
        </p:spPr>
        <p:txBody>
          <a:bodyPr anchor="t">
            <a:normAutofit/>
          </a:bodyPr>
          <a:lstStyle/>
          <a:p>
            <a:r>
              <a:rPr lang="nl-NL" sz="2800" dirty="0">
                <a:solidFill>
                  <a:srgbClr val="00CCFF"/>
                </a:solidFill>
                <a:latin typeface="Arial Black" panose="020B0A04020102020204" pitchFamily="34" charset="0"/>
              </a:rPr>
              <a:t>Mevrouw Meijer: </a:t>
            </a:r>
            <a:r>
              <a:rPr lang="nl-NL" sz="2800" dirty="0">
                <a:solidFill>
                  <a:srgbClr val="00CCFF"/>
                </a:solidFill>
                <a:latin typeface="Arial Black" panose="020B0A040201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www.mevrouwmeijer.nu</a:t>
            </a:r>
            <a:endParaRPr lang="nl-NL" sz="2800" dirty="0">
              <a:solidFill>
                <a:srgbClr val="00CCFF"/>
              </a:solidFill>
              <a:latin typeface="Arial Black" panose="020B0A04020102020204" pitchFamily="34" charset="0"/>
            </a:endParaRPr>
          </a:p>
          <a:p>
            <a:endParaRPr lang="nl-NL" sz="2800" dirty="0">
              <a:solidFill>
                <a:srgbClr val="00CCFF"/>
              </a:solidFill>
              <a:latin typeface="Arial Black" panose="020B0A04020102020204" pitchFamily="34" charset="0"/>
            </a:endParaRPr>
          </a:p>
          <a:p>
            <a:r>
              <a:rPr lang="nl-NL" sz="2800" dirty="0">
                <a:solidFill>
                  <a:srgbClr val="00CCFF"/>
                </a:solidFill>
                <a:latin typeface="Arial Black" panose="020B0A04020102020204" pitchFamily="34" charset="0"/>
              </a:rPr>
              <a:t>‘Beter dan sloop’ gratis download: </a:t>
            </a:r>
            <a:r>
              <a:rPr lang="nl-NL" sz="2800" dirty="0">
                <a:solidFill>
                  <a:srgbClr val="00CCFF"/>
                </a:solidFill>
                <a:latin typeface="Arial Black" panose="020B0A040201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www.trancity.nl/publicaties/beter-dan-sloop</a:t>
            </a:r>
            <a:endParaRPr lang="nl-NL" sz="2800" dirty="0">
              <a:solidFill>
                <a:srgbClr val="00CCFF"/>
              </a:solidFill>
              <a:latin typeface="Arial Black" panose="020B0A04020102020204" pitchFamily="34" charset="0"/>
            </a:endParaRPr>
          </a:p>
          <a:p>
            <a:endParaRPr lang="nl-NL" sz="2800" dirty="0">
              <a:solidFill>
                <a:srgbClr val="00CCFF"/>
              </a:solidFill>
              <a:latin typeface="Arial Black" panose="020B0A04020102020204" pitchFamily="34" charset="0"/>
            </a:endParaRPr>
          </a:p>
          <a:p>
            <a:r>
              <a:rPr lang="nl-NL" sz="2800" dirty="0" err="1">
                <a:solidFill>
                  <a:srgbClr val="00CCFF"/>
                </a:solidFill>
                <a:latin typeface="Arial Black" panose="020B0A04020102020204" pitchFamily="34" charset="0"/>
              </a:rPr>
              <a:t>HouseEurope</a:t>
            </a:r>
            <a:r>
              <a:rPr lang="nl-NL" sz="2800" dirty="0">
                <a:solidFill>
                  <a:srgbClr val="00CCFF"/>
                </a:solidFill>
                <a:latin typeface="Arial Black" panose="020B0A04020102020204" pitchFamily="34" charset="0"/>
              </a:rPr>
              <a:t>: </a:t>
            </a:r>
            <a:r>
              <a:rPr lang="nl-NL" sz="2800" dirty="0">
                <a:solidFill>
                  <a:srgbClr val="00CCFF"/>
                </a:solidFill>
                <a:latin typeface="Arial Black" panose="020B0A040201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www.houseeurope.eu</a:t>
            </a:r>
            <a:r>
              <a:rPr lang="nl-NL" sz="2800" dirty="0">
                <a:solidFill>
                  <a:srgbClr val="00CCFF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21F61759-4A57-2DB6-E3ED-DC228483DC4D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A5AF603F-BB40-CAA7-91FF-C46EC3CDF9E6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31A38E88-DA8A-8B21-57E4-7E40ECB5DBA0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22018A9E-28FE-F592-3151-887027A3D0A8}"/>
              </a:ext>
            </a:extLst>
          </p:cNvPr>
          <p:cNvSpPr txBox="1">
            <a:spLocks/>
          </p:cNvSpPr>
          <p:nvPr/>
        </p:nvSpPr>
        <p:spPr>
          <a:xfrm>
            <a:off x="872198" y="945357"/>
            <a:ext cx="10494498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* Voetnoten</a:t>
            </a:r>
          </a:p>
        </p:txBody>
      </p:sp>
    </p:spTree>
    <p:extLst>
      <p:ext uri="{BB962C8B-B14F-4D97-AF65-F5344CB8AC3E}">
        <p14:creationId xmlns:p14="http://schemas.microsoft.com/office/powerpoint/2010/main" val="38991371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7024E3-2A57-CB36-30F4-37DD871F6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01E465CD-6C60-191A-9D41-865ED99E0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199" y="2601118"/>
            <a:ext cx="10447604" cy="3426055"/>
          </a:xfrm>
        </p:spPr>
        <p:txBody>
          <a:bodyPr anchor="t">
            <a:normAutofit/>
          </a:bodyPr>
          <a:lstStyle/>
          <a:p>
            <a:r>
              <a:rPr lang="nl-NL" sz="2800" dirty="0">
                <a:solidFill>
                  <a:srgbClr val="00CCFF"/>
                </a:solidFill>
                <a:latin typeface="Arial Black" panose="020B0A04020102020204" pitchFamily="34" charset="0"/>
              </a:rPr>
              <a:t>Mevrouw Meijer: </a:t>
            </a:r>
            <a:r>
              <a:rPr lang="nl-NL" sz="2800" dirty="0">
                <a:solidFill>
                  <a:srgbClr val="00CCFF"/>
                </a:solidFill>
                <a:latin typeface="Arial Black" panose="020B0A040201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www.mevrouwmeijer.nu</a:t>
            </a:r>
            <a:endParaRPr lang="nl-NL" sz="2800" dirty="0">
              <a:solidFill>
                <a:srgbClr val="00CCFF"/>
              </a:solidFill>
              <a:latin typeface="Arial Black" panose="020B0A04020102020204" pitchFamily="34" charset="0"/>
            </a:endParaRPr>
          </a:p>
          <a:p>
            <a:endParaRPr lang="nl-NL" sz="2800" dirty="0">
              <a:solidFill>
                <a:srgbClr val="00CCFF"/>
              </a:solidFill>
              <a:latin typeface="Arial Black" panose="020B0A04020102020204" pitchFamily="34" charset="0"/>
            </a:endParaRPr>
          </a:p>
          <a:p>
            <a:r>
              <a:rPr lang="nl-NL" sz="2800" dirty="0">
                <a:solidFill>
                  <a:srgbClr val="00CCFF"/>
                </a:solidFill>
                <a:latin typeface="Arial Black" panose="020B0A04020102020204" pitchFamily="34" charset="0"/>
              </a:rPr>
              <a:t>‘Beter dan sloop’ gratis download: </a:t>
            </a:r>
            <a:r>
              <a:rPr lang="nl-NL" sz="2800" dirty="0">
                <a:solidFill>
                  <a:srgbClr val="00CCFF"/>
                </a:solidFill>
                <a:latin typeface="Arial Black" panose="020B0A040201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www.trancity.nl/publicaties/beter-dan-sloop</a:t>
            </a:r>
            <a:endParaRPr lang="nl-NL" sz="2800" dirty="0">
              <a:solidFill>
                <a:srgbClr val="00CCFF"/>
              </a:solidFill>
              <a:latin typeface="Arial Black" panose="020B0A04020102020204" pitchFamily="34" charset="0"/>
            </a:endParaRPr>
          </a:p>
          <a:p>
            <a:endParaRPr lang="nl-NL" sz="2800" dirty="0">
              <a:solidFill>
                <a:srgbClr val="00CCFF"/>
              </a:solidFill>
              <a:latin typeface="Arial Black" panose="020B0A04020102020204" pitchFamily="34" charset="0"/>
            </a:endParaRPr>
          </a:p>
          <a:p>
            <a:r>
              <a:rPr lang="nl-NL" sz="2800" dirty="0" err="1">
                <a:solidFill>
                  <a:srgbClr val="00CCFF"/>
                </a:solidFill>
                <a:latin typeface="Arial Black" panose="020B0A04020102020204" pitchFamily="34" charset="0"/>
              </a:rPr>
              <a:t>HouseEurope</a:t>
            </a:r>
            <a:r>
              <a:rPr lang="nl-NL" sz="2800" dirty="0">
                <a:solidFill>
                  <a:srgbClr val="00CCFF"/>
                </a:solidFill>
                <a:latin typeface="Arial Black" panose="020B0A04020102020204" pitchFamily="34" charset="0"/>
              </a:rPr>
              <a:t>: </a:t>
            </a:r>
            <a:r>
              <a:rPr lang="nl-NL" sz="2800" dirty="0">
                <a:solidFill>
                  <a:srgbClr val="00CCFF"/>
                </a:solidFill>
                <a:latin typeface="Arial Black" panose="020B0A040201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www.houseeurope.eu</a:t>
            </a:r>
            <a:r>
              <a:rPr lang="nl-NL" sz="2800" dirty="0">
                <a:solidFill>
                  <a:srgbClr val="00CCFF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35991FCA-B6F8-09DE-85DC-14627463D623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48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8E959BF1-2958-9145-9435-BB9065DA6102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C25AF71B-6E7A-A440-9BF5-04B201EE40FC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CC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CC64181B-E532-59F6-AFF5-2AECD4314271}"/>
              </a:ext>
            </a:extLst>
          </p:cNvPr>
          <p:cNvSpPr txBox="1">
            <a:spLocks/>
          </p:cNvSpPr>
          <p:nvPr/>
        </p:nvSpPr>
        <p:spPr>
          <a:xfrm>
            <a:off x="872198" y="945357"/>
            <a:ext cx="10494498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* Voetnoten</a:t>
            </a:r>
          </a:p>
        </p:txBody>
      </p:sp>
    </p:spTree>
    <p:extLst>
      <p:ext uri="{BB962C8B-B14F-4D97-AF65-F5344CB8AC3E}">
        <p14:creationId xmlns:p14="http://schemas.microsoft.com/office/powerpoint/2010/main" val="1894020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49B69-2AC0-BD8D-6198-620C27338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061FA1-80CB-6178-6247-A342D32C01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7312EF7-43B9-ED5E-75B1-0FB0B019A8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tekst, Lettertype, ontwerp, grafische vormgeving&#10;&#10;Door AI gegenereerde inhoud is mogelijk onjuist.">
            <a:extLst>
              <a:ext uri="{FF2B5EF4-FFF2-40B4-BE49-F238E27FC236}">
                <a16:creationId xmlns:a16="http://schemas.microsoft.com/office/drawing/2014/main" id="{9AE9591A-0EB1-35C2-A061-4D0259555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7"/>
          <a:stretch/>
        </p:blipFill>
        <p:spPr>
          <a:xfrm>
            <a:off x="0" y="-365761"/>
            <a:ext cx="12240000" cy="1494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60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C38B02-048B-0F75-5789-A9FB2F116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4A00CA1F-4566-734B-1A9C-DE0E7C9D3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8"/>
            <a:ext cx="9144000" cy="3426055"/>
          </a:xfrm>
        </p:spPr>
        <p:txBody>
          <a:bodyPr anchor="t">
            <a:normAutofit/>
          </a:bodyPr>
          <a:lstStyle/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Slopen is onnodig en schadelijk (met 5 argumenten)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Wees zuinig op wat er al is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Renoveren is superieur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Wat je ook wilt: eerst onderzoek!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937775E5-744B-A089-0A19-5F49DB553D3D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800" dirty="0">
              <a:solidFill>
                <a:srgbClr val="00CCFF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7A98AB0E-0023-E11F-5072-5255D7C18846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>
              <a:solidFill>
                <a:srgbClr val="00CCFF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6AA8B355-DBD2-A36A-F7D4-291C4BE9747C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>
              <a:solidFill>
                <a:srgbClr val="00CCFF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58773031-8B23-47A8-7852-4AEEB1151910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4800" dirty="0">
                <a:solidFill>
                  <a:srgbClr val="FF0000"/>
                </a:solidFill>
                <a:latin typeface="Arial Black" panose="020B0A04020102020204" pitchFamily="34" charset="0"/>
              </a:rPr>
              <a:t>Wat kom ik vertellen?</a:t>
            </a:r>
          </a:p>
        </p:txBody>
      </p:sp>
    </p:spTree>
    <p:extLst>
      <p:ext uri="{BB962C8B-B14F-4D97-AF65-F5344CB8AC3E}">
        <p14:creationId xmlns:p14="http://schemas.microsoft.com/office/powerpoint/2010/main" val="2573591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19E3E5-C3D1-9931-B5A9-8E40AD557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D7DD0A56-C388-51DF-6504-7C8F842DF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8"/>
            <a:ext cx="9144000" cy="3426055"/>
          </a:xfrm>
        </p:spPr>
        <p:txBody>
          <a:bodyPr anchor="t">
            <a:normAutofit/>
          </a:bodyPr>
          <a:lstStyle/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Ik richt me tot jullie als bewoners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Maar ook als burgers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Via jullie tot de gemeente(raad)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En ook tot Woonzorg, als participant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227C786F-8031-026D-C28A-50B71E5F5998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800" dirty="0">
              <a:solidFill>
                <a:srgbClr val="00CCFF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2AE6A062-7669-B913-75FC-986DED7A4B03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>
              <a:solidFill>
                <a:srgbClr val="00CCFF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F66A001C-1AF4-2F20-7836-C40760658EF6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>
              <a:solidFill>
                <a:srgbClr val="00CCFF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C83F7B1E-3967-E2BA-8FB8-D8F9B427666C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4800" dirty="0">
                <a:solidFill>
                  <a:srgbClr val="FF0000"/>
                </a:solidFill>
                <a:latin typeface="Arial Black" panose="020B0A04020102020204" pitchFamily="34" charset="0"/>
              </a:rPr>
              <a:t>Wie zijn jullie?</a:t>
            </a:r>
          </a:p>
        </p:txBody>
      </p:sp>
    </p:spTree>
    <p:extLst>
      <p:ext uri="{BB962C8B-B14F-4D97-AF65-F5344CB8AC3E}">
        <p14:creationId xmlns:p14="http://schemas.microsoft.com/office/powerpoint/2010/main" val="179654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145413-F9BA-82FD-70F3-78D77BB9C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EF9DAC4C-0D8E-AB24-56A1-CADD330E3E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8"/>
            <a:ext cx="9144000" cy="3426055"/>
          </a:xfrm>
        </p:spPr>
        <p:txBody>
          <a:bodyPr anchor="t">
            <a:normAutofit/>
          </a:bodyPr>
          <a:lstStyle/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Schrijver over ‘ruimtelijk vakgebied’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Architectuur, stad, landschap, klimaat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Verleden, heden, toekomst </a:t>
            </a:r>
          </a:p>
          <a:p>
            <a:r>
              <a:rPr lang="nl-NL" sz="3600" dirty="0">
                <a:solidFill>
                  <a:srgbClr val="00CCFF"/>
                </a:solidFill>
                <a:latin typeface="Arial Black" panose="020B0A04020102020204" pitchFamily="34" charset="0"/>
              </a:rPr>
              <a:t>Vaak samen met specialisten</a:t>
            </a:r>
          </a:p>
        </p:txBody>
      </p:sp>
      <p:sp>
        <p:nvSpPr>
          <p:cNvPr id="2" name="Ondertitel 2">
            <a:extLst>
              <a:ext uri="{FF2B5EF4-FFF2-40B4-BE49-F238E27FC236}">
                <a16:creationId xmlns:a16="http://schemas.microsoft.com/office/drawing/2014/main" id="{1C72A1CF-C47F-FEFE-3498-A6F836A342EB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4800" dirty="0">
              <a:solidFill>
                <a:srgbClr val="00CCFF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700F306C-71C8-901F-F257-D33BCF97561E}"/>
              </a:ext>
            </a:extLst>
          </p:cNvPr>
          <p:cNvSpPr txBox="1">
            <a:spLocks/>
          </p:cNvSpPr>
          <p:nvPr/>
        </p:nvSpPr>
        <p:spPr>
          <a:xfrm>
            <a:off x="1425677" y="4256881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>
              <a:solidFill>
                <a:srgbClr val="00CCFF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8BF0860B-744B-2E4B-901E-E1A6C1DE6B92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>
              <a:solidFill>
                <a:srgbClr val="00CCFF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CA34938C-037E-A4C5-A25F-A7DC50930CC0}"/>
              </a:ext>
            </a:extLst>
          </p:cNvPr>
          <p:cNvSpPr txBox="1">
            <a:spLocks/>
          </p:cNvSpPr>
          <p:nvPr/>
        </p:nvSpPr>
        <p:spPr>
          <a:xfrm>
            <a:off x="1524000" y="945357"/>
            <a:ext cx="9242323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4800" dirty="0">
                <a:solidFill>
                  <a:srgbClr val="FF0000"/>
                </a:solidFill>
                <a:latin typeface="Arial Black" panose="020B0A04020102020204" pitchFamily="34" charset="0"/>
              </a:rPr>
              <a:t>Wie ben ik?</a:t>
            </a:r>
          </a:p>
        </p:txBody>
      </p:sp>
    </p:spTree>
    <p:extLst>
      <p:ext uri="{BB962C8B-B14F-4D97-AF65-F5344CB8AC3E}">
        <p14:creationId xmlns:p14="http://schemas.microsoft.com/office/powerpoint/2010/main" val="3588485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B7D861-0E71-C5F5-818A-05B6F8149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587B2B04-E14A-C939-E152-B0D5BFCD5A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86400"/>
            <a:ext cx="9144000" cy="731519"/>
          </a:xfrm>
        </p:spPr>
        <p:txBody>
          <a:bodyPr anchor="ctr">
            <a:normAutofit/>
          </a:bodyPr>
          <a:lstStyle/>
          <a:p>
            <a:r>
              <a:rPr lang="nl-NL" dirty="0">
                <a:solidFill>
                  <a:srgbClr val="FF0000"/>
                </a:solidFill>
                <a:latin typeface="Arial Black" panose="020B0A04020102020204" pitchFamily="34" charset="0"/>
              </a:rPr>
              <a:t>www.fredfeddes.nl </a:t>
            </a:r>
          </a:p>
        </p:txBody>
      </p:sp>
      <p:pic>
        <p:nvPicPr>
          <p:cNvPr id="1026" name="Picture 2" descr="1000 jaar Amsterdam">
            <a:extLst>
              <a:ext uri="{FF2B5EF4-FFF2-40B4-BE49-F238E27FC236}">
                <a16:creationId xmlns:a16="http://schemas.microsoft.com/office/drawing/2014/main" id="{564744C1-8A0C-1A56-3C32-E7BB534F6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91" y="161780"/>
            <a:ext cx="2632082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uimte voor de rivier">
            <a:extLst>
              <a:ext uri="{FF2B5EF4-FFF2-40B4-BE49-F238E27FC236}">
                <a16:creationId xmlns:a16="http://schemas.microsoft.com/office/drawing/2014/main" id="{29AFEDAA-688F-EFBF-C094-21BBE819F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633" y="161779"/>
            <a:ext cx="285750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ndscape and energy">
            <a:extLst>
              <a:ext uri="{FF2B5EF4-FFF2-40B4-BE49-F238E27FC236}">
                <a16:creationId xmlns:a16="http://schemas.microsoft.com/office/drawing/2014/main" id="{8906B3FC-B70C-5941-5B1A-2123ED68F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290" y="186165"/>
            <a:ext cx="3029871" cy="375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et volgende landschap">
            <a:extLst>
              <a:ext uri="{FF2B5EF4-FFF2-40B4-BE49-F238E27FC236}">
                <a16:creationId xmlns:a16="http://schemas.microsoft.com/office/drawing/2014/main" id="{2A318826-C9BA-3075-83C1-B31DE5B0A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791" y="161780"/>
            <a:ext cx="2656739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31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BB7AB2-EF79-3122-8503-587B3F3E5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D57F951-D2C1-E94A-5290-DE09B1E691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86400"/>
            <a:ext cx="9144000" cy="731519"/>
          </a:xfrm>
        </p:spPr>
        <p:txBody>
          <a:bodyPr anchor="ctr">
            <a:normAutofit/>
          </a:bodyPr>
          <a:lstStyle/>
          <a:p>
            <a:r>
              <a:rPr lang="nl-NL" dirty="0">
                <a:solidFill>
                  <a:srgbClr val="FF0000"/>
                </a:solidFill>
                <a:latin typeface="Arial Black" panose="020B0A04020102020204" pitchFamily="34" charset="0"/>
              </a:rPr>
              <a:t>www.fredfeddes.nl </a:t>
            </a:r>
          </a:p>
        </p:txBody>
      </p:sp>
      <p:pic>
        <p:nvPicPr>
          <p:cNvPr id="2050" name="Picture 2" descr="Mevrouw Meijer gives school building wings">
            <a:extLst>
              <a:ext uri="{FF2B5EF4-FFF2-40B4-BE49-F238E27FC236}">
                <a16:creationId xmlns:a16="http://schemas.microsoft.com/office/drawing/2014/main" id="{521DA801-2DD9-B887-B0BC-25BBCD7059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1" r="4313"/>
          <a:stretch>
            <a:fillRect/>
          </a:stretch>
        </p:blipFill>
        <p:spPr bwMode="auto">
          <a:xfrm>
            <a:off x="825281" y="158922"/>
            <a:ext cx="6842233" cy="424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 descr="Afbeelding met tekst, Lettertype, ontwerp, grafische vormgeving&#10;&#10;Door AI gegenereerde inhoud is mogelijk onjuist.">
            <a:extLst>
              <a:ext uri="{FF2B5EF4-FFF2-40B4-BE49-F238E27FC236}">
                <a16:creationId xmlns:a16="http://schemas.microsoft.com/office/drawing/2014/main" id="{8512098D-C685-284D-D271-B71DA59B4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149" y="158924"/>
            <a:ext cx="3505570" cy="545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0082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701</Words>
  <Application>Microsoft Office PowerPoint</Application>
  <PresentationFormat>Breedbeeld</PresentationFormat>
  <Paragraphs>146</Paragraphs>
  <Slides>44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44</vt:i4>
      </vt:variant>
    </vt:vector>
  </HeadingPairs>
  <TitlesOfParts>
    <vt:vector size="49" baseType="lpstr">
      <vt:lpstr>Aptos</vt:lpstr>
      <vt:lpstr>Aptos Display</vt:lpstr>
      <vt:lpstr>Arial</vt:lpstr>
      <vt:lpstr>Arial Black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Fred Feddes</dc:creator>
  <cp:lastModifiedBy>pieter oppad</cp:lastModifiedBy>
  <cp:revision>11</cp:revision>
  <dcterms:created xsi:type="dcterms:W3CDTF">2025-03-02T21:00:55Z</dcterms:created>
  <dcterms:modified xsi:type="dcterms:W3CDTF">2025-10-06T06:36:09Z</dcterms:modified>
</cp:coreProperties>
</file>