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06" r:id="rId2"/>
    <p:sldId id="439" r:id="rId3"/>
    <p:sldId id="375" r:id="rId4"/>
    <p:sldId id="428" r:id="rId5"/>
    <p:sldId id="440" r:id="rId6"/>
    <p:sldId id="442" r:id="rId7"/>
    <p:sldId id="441" r:id="rId8"/>
    <p:sldId id="425" r:id="rId9"/>
    <p:sldId id="426" r:id="rId10"/>
    <p:sldId id="443" r:id="rId11"/>
    <p:sldId id="444" r:id="rId12"/>
    <p:sldId id="446" r:id="rId13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66"/>
    <a:srgbClr val="EEEEEE"/>
    <a:srgbClr val="333333"/>
    <a:srgbClr val="555555"/>
    <a:srgbClr val="777777"/>
    <a:srgbClr val="888888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21" autoAdjust="0"/>
  </p:normalViewPr>
  <p:slideViewPr>
    <p:cSldViewPr>
      <p:cViewPr varScale="1">
        <p:scale>
          <a:sx n="131" d="100"/>
          <a:sy n="131" d="100"/>
        </p:scale>
        <p:origin x="1980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F7B982F-E01C-4BD6-81BD-866E98E57C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AAA1FC7-018E-2BB9-50BD-8EE0F21F238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0C303E1E-68A5-41EC-4813-F334005DC57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7B67C96B-6DA6-E58B-9B01-CD54B2E7428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8AAC70D-08CA-43A5-8776-4C743A1C468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3185A68-B57C-F53F-7A49-95A293B63B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682B39D-1E13-8CE6-D838-5A0318CCADB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E38671D7-6B0D-6607-1414-382167D510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D152D06E-1FE2-2C51-B449-1801734A9D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0B27481D-2F09-5FCD-6F26-EBF1009B1AB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71B42455-7A8A-3275-0E5A-0BEEE51813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50794555-7B7A-4B2A-A5DD-F7BD4BA52A54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dia-afbeelding 1">
            <a:extLst>
              <a:ext uri="{FF2B5EF4-FFF2-40B4-BE49-F238E27FC236}">
                <a16:creationId xmlns:a16="http://schemas.microsoft.com/office/drawing/2014/main" id="{1ED20A07-CE83-19C7-1888-5584B321AB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7171" name="Tijdelijke aanduiding voor notities 2">
            <a:extLst>
              <a:ext uri="{FF2B5EF4-FFF2-40B4-BE49-F238E27FC236}">
                <a16:creationId xmlns:a16="http://schemas.microsoft.com/office/drawing/2014/main" id="{962727C4-C7E0-7623-7701-FBBD38CAA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 dirty="0"/>
          </a:p>
        </p:txBody>
      </p:sp>
      <p:sp>
        <p:nvSpPr>
          <p:cNvPr id="7172" name="Tijdelijke aanduiding voor dianummer 3">
            <a:extLst>
              <a:ext uri="{FF2B5EF4-FFF2-40B4-BE49-F238E27FC236}">
                <a16:creationId xmlns:a16="http://schemas.microsoft.com/office/drawing/2014/main" id="{E367EF85-D724-C549-053D-4CA6E127C4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DAC5BE5-3A7B-41F8-9142-CF88DCA666B0}" type="slidenum">
              <a:rPr lang="en-US" altLang="nl-NL" smtClean="0"/>
              <a:pPr>
                <a:spcBef>
                  <a:spcPct val="0"/>
                </a:spcBef>
              </a:pPr>
              <a:t>1</a:t>
            </a:fld>
            <a:endParaRPr lang="en-US" alt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EC9A6-1915-5E88-C4DF-9FCCC5786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dia-afbeelding 1">
            <a:extLst>
              <a:ext uri="{FF2B5EF4-FFF2-40B4-BE49-F238E27FC236}">
                <a16:creationId xmlns:a16="http://schemas.microsoft.com/office/drawing/2014/main" id="{BA731707-C8F1-FD8A-66F3-EDECF77D5B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7171" name="Tijdelijke aanduiding voor notities 2">
            <a:extLst>
              <a:ext uri="{FF2B5EF4-FFF2-40B4-BE49-F238E27FC236}">
                <a16:creationId xmlns:a16="http://schemas.microsoft.com/office/drawing/2014/main" id="{5D7EBB3B-6509-43BE-5AE0-50D538066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 dirty="0"/>
          </a:p>
        </p:txBody>
      </p:sp>
      <p:sp>
        <p:nvSpPr>
          <p:cNvPr id="7172" name="Tijdelijke aanduiding voor dianummer 3">
            <a:extLst>
              <a:ext uri="{FF2B5EF4-FFF2-40B4-BE49-F238E27FC236}">
                <a16:creationId xmlns:a16="http://schemas.microsoft.com/office/drawing/2014/main" id="{E2292FFF-CCAE-8872-5D0A-8FFC3D00F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DAC5BE5-3A7B-41F8-9142-CF88DCA666B0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22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dia-afbeelding 1">
            <a:extLst>
              <a:ext uri="{FF2B5EF4-FFF2-40B4-BE49-F238E27FC236}">
                <a16:creationId xmlns:a16="http://schemas.microsoft.com/office/drawing/2014/main" id="{1ED20A07-CE83-19C7-1888-5584B321AB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7171" name="Tijdelijke aanduiding voor notities 2">
            <a:extLst>
              <a:ext uri="{FF2B5EF4-FFF2-40B4-BE49-F238E27FC236}">
                <a16:creationId xmlns:a16="http://schemas.microsoft.com/office/drawing/2014/main" id="{962727C4-C7E0-7623-7701-FBBD38CAA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 dirty="0"/>
          </a:p>
        </p:txBody>
      </p:sp>
      <p:sp>
        <p:nvSpPr>
          <p:cNvPr id="7172" name="Tijdelijke aanduiding voor dianummer 3">
            <a:extLst>
              <a:ext uri="{FF2B5EF4-FFF2-40B4-BE49-F238E27FC236}">
                <a16:creationId xmlns:a16="http://schemas.microsoft.com/office/drawing/2014/main" id="{E367EF85-D724-C549-053D-4CA6E127C4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DAC5BE5-3A7B-41F8-9142-CF88DCA666B0}" type="slidenum">
              <a:rPr lang="en-US" altLang="nl-NL" smtClean="0"/>
              <a:pPr>
                <a:spcBef>
                  <a:spcPct val="0"/>
                </a:spcBef>
              </a:pPr>
              <a:t>2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399999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3</a:t>
            </a:fld>
            <a:endParaRPr lang="en-US" alt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4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702764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5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343774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6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881328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7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405324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10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166356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BD46594-9246-7FA7-3BA4-24A182503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nl-NL"/>
          </a:p>
        </p:txBody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3DDEA0EB-2BE0-2AD4-1471-7B5D1879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D6726E66-BC17-5BB0-A728-8243DCDCA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E31275-C38A-4B98-B02A-3B741024CA9D}" type="slidenum">
              <a:rPr lang="en-US" altLang="nl-NL" smtClean="0"/>
              <a:pPr>
                <a:spcBef>
                  <a:spcPct val="0"/>
                </a:spcBef>
              </a:pPr>
              <a:t>11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06859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A91EC3F6-E75B-7C0D-68E8-8C384FB31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800725"/>
            <a:ext cx="28956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lIns="0" rIns="0"/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endParaRPr lang="nl-NL" altLang="nl-NL" sz="1000">
              <a:solidFill>
                <a:schemeClr val="bg2"/>
              </a:solidFill>
              <a:cs typeface="+mn-cs"/>
            </a:endParaRPr>
          </a:p>
        </p:txBody>
      </p:sp>
      <p:sp>
        <p:nvSpPr>
          <p:cNvPr id="3" name="Rectangle 55">
            <a:extLst>
              <a:ext uri="{FF2B5EF4-FFF2-40B4-BE49-F238E27FC236}">
                <a16:creationId xmlns:a16="http://schemas.microsoft.com/office/drawing/2014/main" id="{5EF43DB6-116D-CF4C-C0AE-7B24C9C48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6353175"/>
            <a:ext cx="46863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lIns="0" rIns="0"/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altLang="nl-NL" sz="1000" b="1" dirty="0" err="1">
                <a:cs typeface="+mn-cs"/>
              </a:rPr>
              <a:t>Vermelding</a:t>
            </a:r>
            <a:r>
              <a:rPr lang="en-US" altLang="nl-NL" sz="1000" b="1" dirty="0">
                <a:cs typeface="+mn-cs"/>
              </a:rPr>
              <a:t> </a:t>
            </a:r>
            <a:r>
              <a:rPr lang="en-US" altLang="nl-NL" sz="1000" b="1" dirty="0" err="1">
                <a:cs typeface="+mn-cs"/>
              </a:rPr>
              <a:t>onderdeel</a:t>
            </a:r>
            <a:r>
              <a:rPr lang="en-US" altLang="nl-NL" sz="1000" b="1" dirty="0">
                <a:cs typeface="+mn-cs"/>
              </a:rPr>
              <a:t> </a:t>
            </a:r>
            <a:r>
              <a:rPr lang="en-US" altLang="nl-NL" sz="1000" b="1" dirty="0" err="1">
                <a:cs typeface="+mn-cs"/>
              </a:rPr>
              <a:t>organisatie</a:t>
            </a:r>
            <a:endParaRPr lang="en-US" altLang="nl-NL" sz="1000" b="1" dirty="0">
              <a:cs typeface="+mn-cs"/>
            </a:endParaRPr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06202CB7-832B-E6A7-5A2B-2245455065D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674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nl-NL" altLang="nl-NL" sz="1800" dirty="0">
                <a:latin typeface="Arial" panose="020B0604020202020204" pitchFamily="34" charset="0"/>
              </a:rPr>
              <a:t>	</a:t>
            </a:r>
          </a:p>
          <a:p>
            <a:pPr>
              <a:defRPr/>
            </a:pPr>
            <a:endParaRPr lang="nl-NL" altLang="nl-NL" sz="18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nl-NL" altLang="nl-NL" sz="1800" dirty="0">
                <a:latin typeface="Arial" panose="020B0604020202020204" pitchFamily="34" charset="0"/>
              </a:rPr>
              <a:t>          </a:t>
            </a:r>
            <a:r>
              <a:rPr lang="nl-NL" altLang="nl-NL" sz="1800" dirty="0" err="1">
                <a:latin typeface="Arial" panose="020B0604020202020204" pitchFamily="34" charset="0"/>
              </a:rPr>
              <a:t>prof.ing</a:t>
            </a:r>
            <a:r>
              <a:rPr lang="nl-NL" altLang="nl-NL" sz="1800" dirty="0">
                <a:latin typeface="Arial" panose="020B0604020202020204" pitchFamily="34" charset="0"/>
              </a:rPr>
              <a:t>. André Thomsen</a:t>
            </a:r>
          </a:p>
          <a:p>
            <a:pPr>
              <a:defRPr/>
            </a:pPr>
            <a:r>
              <a:rPr lang="nl-NL" altLang="nl-NL" sz="1800" dirty="0">
                <a:latin typeface="Arial" panose="020B0604020202020204" pitchFamily="34" charset="0"/>
              </a:rPr>
              <a:t>          </a:t>
            </a:r>
            <a:r>
              <a:rPr lang="nl-NL" altLang="nl-NL" sz="1000" dirty="0">
                <a:latin typeface="Arial" panose="020B0604020202020204" pitchFamily="34" charset="0"/>
              </a:rPr>
              <a:t>Landelijk Ondersteuningsteam Sloopbedreigde Bouwwerken en Buurten</a:t>
            </a:r>
          </a:p>
          <a:p>
            <a:pPr>
              <a:defRPr/>
            </a:pPr>
            <a:r>
              <a:rPr lang="en-GB" altLang="nl-NL" sz="1800" dirty="0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5" name="Rectangle 62">
            <a:extLst>
              <a:ext uri="{FF2B5EF4-FFF2-40B4-BE49-F238E27FC236}">
                <a16:creationId xmlns:a16="http://schemas.microsoft.com/office/drawing/2014/main" id="{6614972B-C90F-15C5-9718-6A8192040A0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5599113"/>
            <a:ext cx="9144000" cy="2873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defRPr/>
            </a:pPr>
            <a:endParaRPr lang="nl-NL" altLang="nl-NL">
              <a:solidFill>
                <a:srgbClr val="808080"/>
              </a:solidFill>
              <a:latin typeface="Times" pitchFamily="18" charset="0"/>
              <a:cs typeface="+mn-cs"/>
            </a:endParaRPr>
          </a:p>
        </p:txBody>
      </p:sp>
      <p:pic>
        <p:nvPicPr>
          <p:cNvPr id="6" name="Afbeelding 5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916185E0-3E57-EBA7-748B-9EB91E14FE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388" y="6037263"/>
            <a:ext cx="14382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7" name="Rectangle 23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381000"/>
            <a:ext cx="7734300" cy="685800"/>
          </a:xfrm>
        </p:spPr>
        <p:txBody>
          <a:bodyPr t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168" name="Rectangle 2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62000" y="1143000"/>
            <a:ext cx="7734300" cy="609600"/>
          </a:xfrm>
        </p:spPr>
        <p:txBody>
          <a:bodyPr tIns="0" bIns="0"/>
          <a:lstStyle>
            <a:lvl1pPr marL="0" indent="0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35E48CA-D0B4-61C8-A29B-0DC8282A17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62000" y="5610225"/>
            <a:ext cx="7924800" cy="3810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70B244-E5BC-47DF-8AD6-A8AB6E1CF33E}" type="datetime4">
              <a:rPr lang="en-US"/>
              <a:pPr>
                <a:defRPr/>
              </a:pPr>
              <a:t>October 3, 2025</a:t>
            </a:fld>
            <a:endParaRPr lang="en-US"/>
          </a:p>
        </p:txBody>
      </p:sp>
      <p:sp>
        <p:nvSpPr>
          <p:cNvPr id="8" name="Rectangle 63">
            <a:extLst>
              <a:ext uri="{FF2B5EF4-FFF2-40B4-BE49-F238E27FC236}">
                <a16:creationId xmlns:a16="http://schemas.microsoft.com/office/drawing/2014/main" id="{00424555-B07D-3EF3-37A6-C635C75F0A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477000" y="5621338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C4920-999A-4A89-87DA-47163F60E266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5645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7044A8A-8729-1BAF-6543-139F7A8FE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7A077-A039-4DC2-8FE2-D4474E519255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2317CD25-AFFE-4830-AFC8-C59F2659FB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D63EA-190E-4AC9-A4DD-E28F9602B742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50739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58775"/>
            <a:ext cx="1943100" cy="5248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58775"/>
            <a:ext cx="5676900" cy="524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EE9617E9-6508-9CB5-2040-18F7AB6ADC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2FA41-B9DF-4146-B3AC-D613828FE784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D9D58D98-2E52-0772-AC8F-421C29A8E7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AE70D-427F-4D07-81D8-CBA18DFDE2E6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431996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587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828800"/>
            <a:ext cx="7772400" cy="1812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3794125"/>
            <a:ext cx="7772400" cy="1812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64834CE-36E7-D65B-F5B1-2000E3A244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08D36-6D1D-4464-B35E-B0B8E53FD5EA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3805CA3D-F6C4-6A14-A162-E24879C075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46F9E-1D6B-4D73-9463-066BA5C5FC1B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32723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1095AE62-966B-DCC2-D355-B28B491D66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6118225"/>
            <a:ext cx="14382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B1AA6D2C-47AA-BF8B-EC45-9607F511E7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0417E-87B5-4C9B-B418-73D63FBA08F3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1530043D-4E7F-57E7-F910-A13CEC67EC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C8A1B-444B-4627-8CC8-27ACEE29E9FE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5826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9BBA02E-46EC-F0C4-2605-014E616CCB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1EB8F-2FB8-479E-B1CB-6FB4D9671DB8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05134A1C-FF71-8AF2-ACC5-6AC42787F7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940BD-CA7F-474E-93E9-836CE37155EA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22814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828800"/>
            <a:ext cx="3810000" cy="3778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810000" cy="3778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B84D346-1EBF-7001-F007-DA110A3C7E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7C89-5BD4-406C-A8A5-F357868EC427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7DACF25D-07E1-A76D-EE6F-193070EDE10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E2679-550D-4918-8460-A20E6C130CC4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97132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E6ED35D-61DF-2852-FDD7-09DF8E4F63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612C1-0C35-488F-8622-4C073744FC3A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907DDA7A-494B-0F46-7381-1934F6C813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46E5B-58BE-4E81-951E-CD6F8D805C2B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33385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EF42EA6A-F135-4432-601E-43ED523A85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B7414-C173-4345-A2F2-2C889700067B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DCEFBE57-83D1-74BF-9BF4-C561C8573F7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07777-27BD-4EEA-818F-5A1EE08144CD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72971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4995CCE9-0FEA-03BB-56B6-41BE47603C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8AD9F-E7B1-4EE4-8813-1B1EADBBDCD1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25B686E-CA4B-2E4E-5D85-11DAEE32171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0ED5A-8F47-430E-9ABB-13D924D3BCCD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02078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623C737-A3F2-8573-38A2-0D9A8A0F8A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440B6-7B09-44FD-80E7-513729B96EF3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E3060BD-0DD5-958C-4F92-5A8A817A627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23AC5-891F-46F1-BA4A-06C6E1E120F9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65988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7568C2A-1453-6722-9CF5-C2BF13B018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34D6F-0DC1-4383-B757-F003DB266727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BC419918-F8F3-60B3-797C-A5DF73FB66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B43AA-2510-4069-9279-8825D28A6844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59112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6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2">
            <a:extLst>
              <a:ext uri="{FF2B5EF4-FFF2-40B4-BE49-F238E27FC236}">
                <a16:creationId xmlns:a16="http://schemas.microsoft.com/office/drawing/2014/main" id="{43760BE4-7D13-E5C5-8D3F-808450BBE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02350"/>
            <a:ext cx="9144000" cy="7556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defRPr/>
            </a:pPr>
            <a:endParaRPr lang="nl-NL" altLang="nl-NL">
              <a:cs typeface="+mn-cs"/>
            </a:endParaRPr>
          </a:p>
        </p:txBody>
      </p:sp>
      <p:sp>
        <p:nvSpPr>
          <p:cNvPr id="1027" name="Rectangle 23">
            <a:extLst>
              <a:ext uri="{FF2B5EF4-FFF2-40B4-BE49-F238E27FC236}">
                <a16:creationId xmlns:a16="http://schemas.microsoft.com/office/drawing/2014/main" id="{DB2A34F1-F63C-F586-B39F-263D14F5655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5815013"/>
            <a:ext cx="9144000" cy="2873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defRPr/>
            </a:pPr>
            <a:endParaRPr lang="nl-NL" altLang="nl-NL">
              <a:solidFill>
                <a:srgbClr val="808080"/>
              </a:solidFill>
              <a:latin typeface="Times" pitchFamily="18" charset="0"/>
              <a:cs typeface="+mn-cs"/>
            </a:endParaRP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601B04C0-5138-364D-B22C-AB235A1F63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587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Click to edit Master title style</a:t>
            </a:r>
          </a:p>
        </p:txBody>
      </p:sp>
      <p:sp>
        <p:nvSpPr>
          <p:cNvPr id="1029" name="Rectangle 8">
            <a:extLst>
              <a:ext uri="{FF2B5EF4-FFF2-40B4-BE49-F238E27FC236}">
                <a16:creationId xmlns:a16="http://schemas.microsoft.com/office/drawing/2014/main" id="{82113D5C-FAEE-879B-9CF1-FCCC6C929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828800"/>
            <a:ext cx="7772400" cy="377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Click to edit Master text styles</a:t>
            </a:r>
          </a:p>
          <a:p>
            <a:pPr lvl="1"/>
            <a:r>
              <a:rPr lang="en-US" altLang="nl-NL"/>
              <a:t>Second level</a:t>
            </a:r>
          </a:p>
          <a:p>
            <a:pPr lvl="2"/>
            <a:r>
              <a:rPr lang="en-US" altLang="nl-NL"/>
              <a:t>Third level</a:t>
            </a:r>
          </a:p>
          <a:p>
            <a:pPr lvl="3"/>
            <a:r>
              <a:rPr lang="en-US" altLang="nl-NL"/>
              <a:t>Fourth level</a:t>
            </a:r>
          </a:p>
          <a:p>
            <a:pPr lvl="4"/>
            <a:r>
              <a:rPr lang="en-US" altLang="nl-NL"/>
              <a:t>Fifth level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26BB93F0-368B-B503-EC25-0B07A5B8954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747713" y="5837238"/>
            <a:ext cx="19050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808080"/>
                </a:solidFill>
                <a:cs typeface="+mn-cs"/>
              </a:defRPr>
            </a:lvl1pPr>
          </a:lstStyle>
          <a:p>
            <a:pPr>
              <a:defRPr/>
            </a:pPr>
            <a:fld id="{491450FB-13D2-46C7-BDD5-71EF69CA1840}" type="datetime4">
              <a:rPr lang="en-US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1039" name="Rectangle 15">
            <a:extLst>
              <a:ext uri="{FF2B5EF4-FFF2-40B4-BE49-F238E27FC236}">
                <a16:creationId xmlns:a16="http://schemas.microsoft.com/office/drawing/2014/main" id="{86A6F141-FD12-6792-C892-8A5BC81081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6477000" y="5837238"/>
            <a:ext cx="19050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808080"/>
                </a:solidFill>
              </a:defRPr>
            </a:lvl1pPr>
          </a:lstStyle>
          <a:p>
            <a:pPr>
              <a:defRPr/>
            </a:pPr>
            <a:fld id="{B6126143-568F-4C69-9AE9-E7059E9B5581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  <p:sldLayoutId id="2147484088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7000" r="-5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B5A4459-8BE8-CE10-3D03-CDF1B9CC927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395536" y="1700213"/>
            <a:ext cx="8280919" cy="685800"/>
          </a:xfrm>
        </p:spPr>
        <p:txBody>
          <a:bodyPr/>
          <a:lstStyle/>
          <a:p>
            <a:pPr algn="ctr"/>
            <a:r>
              <a:rPr lang="en-US" altLang="nl-NL" sz="6000" dirty="0" err="1">
                <a:solidFill>
                  <a:srgbClr val="FFFF00"/>
                </a:solidFill>
              </a:rPr>
              <a:t>Ommershof</a:t>
            </a:r>
            <a:r>
              <a:rPr lang="en-US" altLang="nl-NL" sz="6000" dirty="0">
                <a:solidFill>
                  <a:srgbClr val="FFFF00"/>
                </a:solidFill>
              </a:rPr>
              <a:t> </a:t>
            </a:r>
            <a:r>
              <a:rPr lang="en-US" altLang="nl-NL" sz="6000" dirty="0" err="1">
                <a:solidFill>
                  <a:srgbClr val="FFFF00"/>
                </a:solidFill>
              </a:rPr>
              <a:t>blijft</a:t>
            </a:r>
            <a:br>
              <a:rPr lang="en-US" altLang="nl-NL" sz="6000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sz="2800" dirty="0">
                <a:solidFill>
                  <a:srgbClr val="FFFF00"/>
                </a:solidFill>
                <a:latin typeface="Arial" panose="020B0604020202020204" pitchFamily="34" charset="0"/>
              </a:rPr>
            </a:br>
            <a:endParaRPr lang="nl-NL" altLang="nl-NL" sz="28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775F6B0F-31F9-3999-6742-E773E22A4662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 rot="10800000" flipV="1">
            <a:off x="636586" y="3573016"/>
            <a:ext cx="7761287" cy="906910"/>
          </a:xfrm>
        </p:spPr>
        <p:txBody>
          <a:bodyPr/>
          <a:lstStyle/>
          <a:p>
            <a:pPr algn="ctr">
              <a:defRPr/>
            </a:pP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renovatie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meer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 dan </a:t>
            </a: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waard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!</a:t>
            </a:r>
            <a:endParaRPr lang="en-US" altLang="nl-NL" sz="4000" dirty="0">
              <a:solidFill>
                <a:schemeClr val="bg1"/>
              </a:solidFill>
            </a:endParaRPr>
          </a:p>
        </p:txBody>
      </p:sp>
      <p:sp>
        <p:nvSpPr>
          <p:cNvPr id="5124" name="Date Placeholder 3">
            <a:extLst>
              <a:ext uri="{FF2B5EF4-FFF2-40B4-BE49-F238E27FC236}">
                <a16:creationId xmlns:a16="http://schemas.microsoft.com/office/drawing/2014/main" id="{AE92828B-408D-4848-9699-A980B66C705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684213" y="5589588"/>
            <a:ext cx="77089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nl-NL" sz="1200"/>
              <a:t>Ommershof 04-10-2025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nl-NL" sz="1200" dirty="0"/>
          </a:p>
        </p:txBody>
      </p:sp>
      <p:sp>
        <p:nvSpPr>
          <p:cNvPr id="6149" name="Slide Number Placeholder 4">
            <a:extLst>
              <a:ext uri="{FF2B5EF4-FFF2-40B4-BE49-F238E27FC236}">
                <a16:creationId xmlns:a16="http://schemas.microsoft.com/office/drawing/2014/main" id="{EB3EE279-D0E8-1AB1-CECB-DA12D352A2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8D45-2786-48D4-B232-3DA68F87FD58}" type="slidenum">
              <a:rPr lang="en-US" altLang="nl-NL" sz="1000" smtClean="0">
                <a:solidFill>
                  <a:srgbClr val="808080"/>
                </a:solidFill>
              </a:rPr>
              <a:t>1</a:t>
            </a:fld>
            <a:endParaRPr lang="en-US" altLang="nl-NL" sz="1000" dirty="0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549945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Kansen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424936" cy="4338290"/>
          </a:xfrm>
        </p:spPr>
        <p:txBody>
          <a:bodyPr/>
          <a:lstStyle/>
          <a:p>
            <a:r>
              <a:rPr lang="nl-NL" altLang="nl-NL" dirty="0"/>
              <a:t>Uniek monumentaal erfgoed: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Omgevingswet biedt daarvoor meer kansen.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Waardevolle natuur</a:t>
            </a:r>
            <a:r>
              <a:rPr lang="nl-NL" altLang="nl-NL" dirty="0">
                <a:solidFill>
                  <a:srgbClr val="FFFFFF"/>
                </a:solidFill>
                <a:latin typeface="Tahoma"/>
              </a:rPr>
              <a:t> en biotoop:</a:t>
            </a:r>
            <a:endParaRPr kumimoji="0" lang="nl-NL" altLang="nl-NL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>
                <a:tab pos="4127500" algn="l"/>
              </a:tabLst>
              <a:defRPr/>
            </a:pPr>
            <a:r>
              <a:rPr lang="nl-NL" altLang="nl-NL" dirty="0">
                <a:solidFill>
                  <a:srgbClr val="000000"/>
                </a:solidFill>
                <a:latin typeface="Tahoma"/>
              </a:rPr>
              <a:t>Bestemmingswijziging daarvan veroorzaakt veel natuur-, milieu- en juridische weerstand en bezwaren. </a:t>
            </a:r>
          </a:p>
          <a:p>
            <a:pPr indent="-285750">
              <a:tabLst>
                <a:tab pos="4127500" algn="l"/>
              </a:tabLst>
              <a:defRPr/>
            </a:pPr>
            <a:r>
              <a:rPr lang="nl-NL" altLang="nl-NL" dirty="0">
                <a:solidFill>
                  <a:srgbClr val="FFFFFF"/>
                </a:solidFill>
                <a:latin typeface="Tahoma"/>
              </a:rPr>
              <a:t>Nieuwbouwplan lastig, kostbaar, tijdverslindend: </a:t>
            </a:r>
          </a:p>
          <a:p>
            <a:pPr lvl="1">
              <a:tabLst>
                <a:tab pos="4127500" algn="l"/>
              </a:tabLst>
              <a:defRPr/>
            </a:pPr>
            <a:r>
              <a:rPr lang="nl-NL" altLang="nl-NL" dirty="0">
                <a:solidFill>
                  <a:srgbClr val="000000"/>
                </a:solidFill>
                <a:latin typeface="Tahoma"/>
              </a:rPr>
              <a:t>Renovatie met beperkte aangepaste uitbreiding eenvoudigste, goedkoopste, rendabelste en snelste weg!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>
                <a:tab pos="4127500" algn="l"/>
              </a:tabLst>
              <a:defRPr/>
            </a:pPr>
            <a:endParaRPr kumimoji="0" lang="nl-NL" altLang="nl-NL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</a:endParaRPr>
          </a:p>
          <a:p>
            <a:pPr lvl="1">
              <a:tabLst>
                <a:tab pos="4127500" algn="l"/>
              </a:tabLst>
            </a:pPr>
            <a:endParaRPr lang="nl-NL" altLang="nl-NL" dirty="0">
              <a:solidFill>
                <a:schemeClr val="tx1"/>
              </a:solidFill>
            </a:endParaRP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39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549945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Aanpak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496944" cy="4338290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nl-NL" altLang="nl-NL" dirty="0"/>
              <a:t>Weet wat je wilt: </a:t>
            </a:r>
          </a:p>
          <a:p>
            <a:pPr marL="717550" lvl="1" indent="-358775">
              <a:buNone/>
              <a:tabLst>
                <a:tab pos="71755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	Zorg voor een goed, duidelijk en breed gedeeld verhaal</a:t>
            </a:r>
          </a:p>
          <a:p>
            <a:pPr marL="457200" indent="-457200">
              <a:buFont typeface="+mj-lt"/>
              <a:buAutoNum type="arabicParenR"/>
            </a:pPr>
            <a:r>
              <a:rPr lang="nl-NL" altLang="nl-NL" dirty="0"/>
              <a:t>Vindt daarvoor brede steun:</a:t>
            </a:r>
          </a:p>
          <a:p>
            <a:pPr marL="717550" lvl="1" indent="-271463">
              <a:buFont typeface="Arial" panose="020B0604020202020204" pitchFamily="34" charset="0"/>
              <a:buChar char="•"/>
              <a:tabLst>
                <a:tab pos="717550" algn="l"/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Historische verenigingen, Heemschut, </a:t>
            </a:r>
            <a:r>
              <a:rPr lang="nl-NL" altLang="nl-NL" dirty="0" err="1">
                <a:solidFill>
                  <a:schemeClr val="tx1"/>
                </a:solidFill>
              </a:rPr>
              <a:t>Cuypersgen.schap</a:t>
            </a:r>
            <a:r>
              <a:rPr lang="nl-NL" altLang="nl-NL" dirty="0">
                <a:solidFill>
                  <a:schemeClr val="tx1"/>
                </a:solidFill>
              </a:rPr>
              <a:t>;</a:t>
            </a:r>
          </a:p>
          <a:p>
            <a:pPr marL="717550" lvl="1" indent="-260350">
              <a:buFont typeface="Arial" panose="020B0604020202020204" pitchFamily="34" charset="0"/>
              <a:buChar char="•"/>
              <a:tabLst>
                <a:tab pos="717550" algn="l"/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Landschap-, natuur- en milieuorganisaties; </a:t>
            </a:r>
          </a:p>
          <a:p>
            <a:pPr marL="717550" lvl="1" indent="-260350">
              <a:buFont typeface="Arial" panose="020B0604020202020204" pitchFamily="34" charset="0"/>
              <a:buChar char="•"/>
              <a:tabLst>
                <a:tab pos="717550" algn="l"/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Lokale politiek, buren, omgeving, kennissen;</a:t>
            </a:r>
          </a:p>
          <a:p>
            <a:pPr marL="717550" lvl="1" indent="-260350">
              <a:buFont typeface="Arial" panose="020B0604020202020204" pitchFamily="34" charset="0"/>
              <a:buChar char="•"/>
              <a:tabLst>
                <a:tab pos="717550" algn="l"/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Pers en media.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arenR" startAt="3"/>
              <a:tabLst>
                <a:tab pos="4127500" algn="l"/>
              </a:tabLst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Zorg voor een realiseerbaar alternatief: </a:t>
            </a:r>
          </a:p>
          <a:p>
            <a:pPr marL="857250" marR="0" lvl="1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>
                <a:tab pos="4127500" algn="l"/>
              </a:tabLst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Vindt daarvoor een ervaren architect /adviseur;        want: </a:t>
            </a:r>
          </a:p>
          <a:p>
            <a:pPr marL="40005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>
                <a:tab pos="4127500" algn="l"/>
              </a:tabLst>
              <a:defRPr/>
            </a:pPr>
            <a:r>
              <a:rPr lang="nl-NL" altLang="nl-NL" dirty="0">
                <a:solidFill>
                  <a:srgbClr val="000000"/>
                </a:solidFill>
                <a:latin typeface="Tahoma"/>
                <a:ea typeface="+mn-ea"/>
                <a:cs typeface="+mn-cs"/>
              </a:rPr>
              <a:t>	</a:t>
            </a:r>
            <a:endParaRPr kumimoji="0" lang="nl-NL" altLang="nl-NL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</a:endParaRPr>
          </a:p>
          <a:p>
            <a:pPr marL="717550" lvl="1" indent="-260350">
              <a:buFont typeface="Arial" panose="020B0604020202020204" pitchFamily="34" charset="0"/>
              <a:buChar char="•"/>
              <a:tabLst>
                <a:tab pos="717550" algn="l"/>
                <a:tab pos="4127500" algn="l"/>
              </a:tabLst>
            </a:pPr>
            <a:endParaRPr lang="nl-NL" altLang="nl-NL" dirty="0">
              <a:solidFill>
                <a:srgbClr val="000000"/>
              </a:solidFill>
              <a:latin typeface="Tahoma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>
                <a:tab pos="4127500" algn="l"/>
              </a:tabLst>
              <a:defRPr/>
            </a:pPr>
            <a:endParaRPr kumimoji="0" lang="nl-NL" altLang="nl-NL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</a:endParaRPr>
          </a:p>
          <a:p>
            <a:pPr lvl="1">
              <a:tabLst>
                <a:tab pos="4127500" algn="l"/>
              </a:tabLst>
            </a:pPr>
            <a:endParaRPr lang="nl-NL" altLang="nl-NL" dirty="0">
              <a:solidFill>
                <a:schemeClr val="tx1"/>
              </a:solidFill>
            </a:endParaRP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7000" r="-5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E04DBC-6461-442C-BD2E-CA50BE615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D08E85C-2964-D602-B7F4-C18850D05783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395536" y="1700213"/>
            <a:ext cx="8280919" cy="685800"/>
          </a:xfrm>
        </p:spPr>
        <p:txBody>
          <a:bodyPr/>
          <a:lstStyle/>
          <a:p>
            <a:pPr algn="ctr"/>
            <a:r>
              <a:rPr lang="en-US" altLang="nl-NL" sz="6000" dirty="0" err="1">
                <a:solidFill>
                  <a:srgbClr val="FFFF00"/>
                </a:solidFill>
              </a:rPr>
              <a:t>Ommershof</a:t>
            </a:r>
            <a:r>
              <a:rPr lang="en-US" altLang="nl-NL" sz="6000" dirty="0">
                <a:solidFill>
                  <a:srgbClr val="FFFF00"/>
                </a:solidFill>
              </a:rPr>
              <a:t> </a:t>
            </a:r>
            <a:r>
              <a:rPr lang="en-US" altLang="nl-NL" sz="6000" dirty="0" err="1">
                <a:solidFill>
                  <a:srgbClr val="FFFF00"/>
                </a:solidFill>
              </a:rPr>
              <a:t>blijft</a:t>
            </a:r>
            <a:br>
              <a:rPr lang="en-US" altLang="nl-NL" sz="6000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sz="2800" dirty="0">
                <a:solidFill>
                  <a:srgbClr val="FFFF00"/>
                </a:solidFill>
                <a:latin typeface="Arial" panose="020B0604020202020204" pitchFamily="34" charset="0"/>
              </a:rPr>
            </a:br>
            <a:endParaRPr lang="nl-NL" altLang="nl-NL" sz="28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F0BF7EBC-D564-73E1-EFCA-4A618C1FA5A5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 rot="10800000" flipV="1">
            <a:off x="636586" y="3573016"/>
            <a:ext cx="7761287" cy="906910"/>
          </a:xfrm>
        </p:spPr>
        <p:txBody>
          <a:bodyPr/>
          <a:lstStyle/>
          <a:p>
            <a:pPr algn="ctr">
              <a:defRPr/>
            </a:pP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renovatie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meer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 dan </a:t>
            </a: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waard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!</a:t>
            </a:r>
            <a:endParaRPr lang="en-US" altLang="nl-NL" sz="4000" dirty="0">
              <a:solidFill>
                <a:schemeClr val="bg1"/>
              </a:solidFill>
            </a:endParaRPr>
          </a:p>
        </p:txBody>
      </p:sp>
      <p:sp>
        <p:nvSpPr>
          <p:cNvPr id="5124" name="Date Placeholder 3">
            <a:extLst>
              <a:ext uri="{FF2B5EF4-FFF2-40B4-BE49-F238E27FC236}">
                <a16:creationId xmlns:a16="http://schemas.microsoft.com/office/drawing/2014/main" id="{8D365F06-D655-1F39-A437-992945D1013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684213" y="5589588"/>
            <a:ext cx="77089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Ommershof 04-10-2025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nl-NL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6149" name="Slide Number Placeholder 4">
            <a:extLst>
              <a:ext uri="{FF2B5EF4-FFF2-40B4-BE49-F238E27FC236}">
                <a16:creationId xmlns:a16="http://schemas.microsoft.com/office/drawing/2014/main" id="{BAD3A288-5189-7AF9-59A6-C917BDB222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728D45-2786-48D4-B232-3DA68F87FD58}" type="slidenum">
              <a:rPr kumimoji="0" lang="en-US" alt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nl-NL" sz="10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62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7000" r="-5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B5A4459-8BE8-CE10-3D03-CDF1B9CC927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31538" y="887413"/>
            <a:ext cx="8280919" cy="685800"/>
          </a:xfrm>
        </p:spPr>
        <p:txBody>
          <a:bodyPr/>
          <a:lstStyle/>
          <a:p>
            <a:pPr algn="ctr"/>
            <a:r>
              <a:rPr lang="en-US" altLang="nl-NL" sz="6000" dirty="0" err="1">
                <a:solidFill>
                  <a:srgbClr val="FFFF00"/>
                </a:solidFill>
              </a:rPr>
              <a:t>Ommershof</a:t>
            </a:r>
            <a:br>
              <a:rPr lang="en-US" altLang="nl-NL" sz="6000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dirty="0">
                <a:solidFill>
                  <a:srgbClr val="FFFF00"/>
                </a:solidFill>
              </a:rPr>
            </a:br>
            <a:br>
              <a:rPr lang="en-US" altLang="nl-NL" sz="2800" dirty="0">
                <a:solidFill>
                  <a:srgbClr val="FFFF00"/>
                </a:solidFill>
                <a:latin typeface="Arial" panose="020B0604020202020204" pitchFamily="34" charset="0"/>
              </a:rPr>
            </a:br>
            <a:endParaRPr lang="nl-NL" altLang="nl-NL" sz="28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775F6B0F-31F9-3999-6742-E773E22A4662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 rot="10800000" flipV="1">
            <a:off x="691355" y="323402"/>
            <a:ext cx="7761287" cy="906910"/>
          </a:xfrm>
        </p:spPr>
        <p:txBody>
          <a:bodyPr/>
          <a:lstStyle/>
          <a:p>
            <a:pPr algn="ctr">
              <a:defRPr/>
            </a:pP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Vegetarisch</a:t>
            </a:r>
            <a:r>
              <a:rPr lang="en-US" altLang="nl-NL" sz="40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lang="en-US" altLang="nl-NL" sz="40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+mj-cs"/>
              </a:rPr>
              <a:t>woonoord</a:t>
            </a:r>
            <a:endParaRPr lang="en-US" altLang="nl-NL" sz="4000" dirty="0">
              <a:solidFill>
                <a:schemeClr val="bg1"/>
              </a:solidFill>
            </a:endParaRPr>
          </a:p>
        </p:txBody>
      </p:sp>
      <p:sp>
        <p:nvSpPr>
          <p:cNvPr id="5124" name="Date Placeholder 3">
            <a:extLst>
              <a:ext uri="{FF2B5EF4-FFF2-40B4-BE49-F238E27FC236}">
                <a16:creationId xmlns:a16="http://schemas.microsoft.com/office/drawing/2014/main" id="{AE92828B-408D-4848-9699-A980B66C705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684213" y="5589588"/>
            <a:ext cx="77089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nl-NL" sz="1200"/>
              <a:t>Ommershof 04-10-2025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nl-NL" sz="1200" dirty="0"/>
          </a:p>
        </p:txBody>
      </p:sp>
      <p:sp>
        <p:nvSpPr>
          <p:cNvPr id="6149" name="Slide Number Placeholder 4">
            <a:extLst>
              <a:ext uri="{FF2B5EF4-FFF2-40B4-BE49-F238E27FC236}">
                <a16:creationId xmlns:a16="http://schemas.microsoft.com/office/drawing/2014/main" id="{EB3EE279-D0E8-1AB1-CECB-DA12D352A2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8D45-2786-48D4-B232-3DA68F87FD58}" type="slidenum">
              <a:rPr lang="en-US" altLang="nl-NL" sz="1000" smtClean="0">
                <a:solidFill>
                  <a:srgbClr val="808080"/>
                </a:solidFill>
              </a:rPr>
              <a:t>2</a:t>
            </a:fld>
            <a:endParaRPr lang="en-US" altLang="nl-NL" sz="1000" dirty="0">
              <a:solidFill>
                <a:srgbClr val="808080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C67E980-CBF3-B87D-EAE8-D9F212D4975C}"/>
              </a:ext>
            </a:extLst>
          </p:cNvPr>
          <p:cNvSpPr txBox="1"/>
          <p:nvPr/>
        </p:nvSpPr>
        <p:spPr>
          <a:xfrm>
            <a:off x="503548" y="2020732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Wereldwijd uniek initiatief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Onvervangbaar humaniora erfgoed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Landschappelijk en historisch monument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Even waardevol als kwetsbaar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In goede handen? </a:t>
            </a:r>
          </a:p>
        </p:txBody>
      </p:sp>
    </p:spTree>
    <p:extLst>
      <p:ext uri="{BB962C8B-B14F-4D97-AF65-F5344CB8AC3E}">
        <p14:creationId xmlns:p14="http://schemas.microsoft.com/office/powerpoint/2010/main" val="381895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621953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Inhoud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340768"/>
            <a:ext cx="8058472" cy="4266282"/>
          </a:xfrm>
        </p:spPr>
        <p:txBody>
          <a:bodyPr/>
          <a:lstStyle/>
          <a:p>
            <a:pPr marL="361950" indent="-361950" defTabSz="8335963">
              <a:tabLst>
                <a:tab pos="361950" algn="l"/>
                <a:tab pos="2332038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Waarden </a:t>
            </a:r>
          </a:p>
          <a:p>
            <a:pPr marL="361950" indent="-361950" defTabSz="8335963">
              <a:tabLst>
                <a:tab pos="361950" algn="l"/>
                <a:tab pos="2332038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Bedreigingen </a:t>
            </a:r>
          </a:p>
          <a:p>
            <a:pPr marL="361950" indent="-361950" defTabSz="8335963">
              <a:tabLst>
                <a:tab pos="361950" algn="l"/>
                <a:tab pos="2332038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Kansen </a:t>
            </a:r>
          </a:p>
          <a:p>
            <a:pPr marL="361950" indent="-361950" defTabSz="8335963">
              <a:tabLst>
                <a:tab pos="361950" algn="l"/>
                <a:tab pos="2332038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Aanpak 	</a:t>
            </a: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549945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Waarden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424936" cy="4338290"/>
          </a:xfrm>
        </p:spPr>
        <p:txBody>
          <a:bodyPr/>
          <a:lstStyle/>
          <a:p>
            <a:r>
              <a:rPr lang="nl-NL" altLang="nl-NL" dirty="0"/>
              <a:t>Cultuur-historisch: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Onvervangbaar erfgoed	</a:t>
            </a:r>
          </a:p>
          <a:p>
            <a:r>
              <a:rPr lang="nl-NL" altLang="nl-NL" dirty="0"/>
              <a:t>Landschappelijk, milieu: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Waardevolle biotoop; toevoegen bebouwing mogelijk mits beperkt en aangepast</a:t>
            </a:r>
          </a:p>
          <a:p>
            <a:pPr>
              <a:tabLst>
                <a:tab pos="4127500" algn="l"/>
              </a:tabLst>
            </a:pPr>
            <a:r>
              <a:rPr lang="nl-NL" altLang="nl-NL" dirty="0"/>
              <a:t>Architectuur: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Waardevol vroeg-naoorlogs ontwerp; aanpasbaar </a:t>
            </a:r>
          </a:p>
          <a:p>
            <a:pPr>
              <a:tabLst>
                <a:tab pos="4127500" algn="l"/>
              </a:tabLst>
            </a:pPr>
            <a:r>
              <a:rPr lang="nl-NL" altLang="nl-NL" dirty="0"/>
              <a:t>Bouwtechnische kwaliteit: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Redelijk; geen zettingsscheuren; enig onderhoudstekort; goed renoveerbaar</a:t>
            </a: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91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549945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Waarden (2)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424936" cy="4338290"/>
          </a:xfrm>
        </p:spPr>
        <p:txBody>
          <a:bodyPr/>
          <a:lstStyle/>
          <a:p>
            <a:r>
              <a:rPr lang="nl-NL" altLang="nl-NL" dirty="0"/>
              <a:t>Bouwfysische kwaliteit: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Matig; geen/ onvoldoende thermische isolatie; kans op condens-vocht; relatief eenvoudig verbeterbaar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Woontechnische kwaliteit: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>
                <a:tab pos="4127500" algn="l"/>
              </a:tabLst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Matig; relatief beperkte woonruimten; achterhaalde elektrotechnische-, thermo-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hygrische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- en verwarmingsvoorzieningen; uitstekend renoveerbaar, goed aanpasbaar en uitbreidbaar </a:t>
            </a:r>
          </a:p>
          <a:p>
            <a:pPr lvl="1">
              <a:tabLst>
                <a:tab pos="4127500" algn="l"/>
              </a:tabLst>
            </a:pPr>
            <a:endParaRPr lang="nl-NL" altLang="nl-NL" dirty="0">
              <a:solidFill>
                <a:schemeClr val="tx1"/>
              </a:solidFill>
            </a:endParaRP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549945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Bedreigingen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424936" cy="4338290"/>
          </a:xfrm>
        </p:spPr>
        <p:txBody>
          <a:bodyPr/>
          <a:lstStyle/>
          <a:p>
            <a:r>
              <a:rPr lang="nl-NL" altLang="nl-NL" dirty="0"/>
              <a:t>Cultuur-historisch: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Sloopplannen tonen (te) geringe waardering en betrokkenheid van de verhuurder (Woonzorg NL) 	</a:t>
            </a:r>
          </a:p>
          <a:p>
            <a:r>
              <a:rPr lang="nl-NL" altLang="nl-NL" dirty="0"/>
              <a:t>Landschappelijk, milieu: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Uniek maar kwetsbaar gebied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Benutten ontwikkelingswaarde locatie en grond domineren in beleid en planvorming van verhuurder</a:t>
            </a:r>
            <a:endParaRPr lang="nl-NL" altLang="nl-NL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>
              <a:tabLst>
                <a:tab pos="4127500" algn="l"/>
              </a:tabLst>
            </a:pPr>
            <a:r>
              <a:rPr lang="nl-NL" altLang="nl-NL" dirty="0"/>
              <a:t>Architectuur: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Wat achterhaalde vroeg-naoorlogse architectuur; vatbaar voor misprijzen en wegwerpen</a:t>
            </a: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783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4181B78-AF3B-29A5-ADD2-BDB03226C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58775"/>
            <a:ext cx="7772400" cy="549945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00"/>
                </a:solidFill>
              </a:rPr>
              <a:t>Bedreigingen (2)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AA65050-7166-3C42-0115-461FF1ED7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424936" cy="4338290"/>
          </a:xfr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anose="02020603050405020304" pitchFamily="18" charset="0"/>
              <a:buChar char="•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Bouwfysische en woontechnische kwaliteit: </a:t>
            </a:r>
          </a:p>
          <a:p>
            <a:pPr lvl="1">
              <a:tabLst>
                <a:tab pos="4127500" algn="l"/>
              </a:tabLst>
            </a:pPr>
            <a:r>
              <a:rPr lang="nl-NL" altLang="nl-NL" dirty="0">
                <a:solidFill>
                  <a:schemeClr val="tx1"/>
                </a:solidFill>
              </a:rPr>
              <a:t>Tekortkomingen geven verhuurders kans om woningen als ‘slecht’ en ‘slooprijp’ te bestempelen. </a:t>
            </a:r>
            <a:endParaRPr kumimoji="0" lang="nl-NL" altLang="nl-NL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</a:endParaRPr>
          </a:p>
          <a:p>
            <a:pPr>
              <a:defRPr/>
            </a:pPr>
            <a:r>
              <a:rPr kumimoji="0" lang="nl-NL" altLang="nl-NL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Woningnood: </a:t>
            </a:r>
          </a:p>
          <a:p>
            <a:pPr lvl="1">
              <a:defRPr/>
            </a:pPr>
            <a:r>
              <a:rPr lang="nl-NL" altLang="nl-NL" dirty="0">
                <a:solidFill>
                  <a:schemeClr val="tx1"/>
                </a:solidFill>
              </a:rPr>
              <a:t>Sociale verhuurders slopen veruit meeste woningen: 4x meer dan koopwoningen.</a:t>
            </a:r>
          </a:p>
          <a:p>
            <a:pPr lvl="1">
              <a:defRPr/>
            </a:pPr>
            <a:r>
              <a:rPr lang="nl-NL" altLang="nl-NL" dirty="0">
                <a:solidFill>
                  <a:schemeClr val="tx1"/>
                </a:solidFill>
              </a:rPr>
              <a:t>Huidig sloopmotief is bouwgrond t.b.v. woningtekort en gebrek aan bouwgrond.</a:t>
            </a:r>
          </a:p>
          <a:p>
            <a:pPr lvl="1">
              <a:defRPr/>
            </a:pPr>
            <a:r>
              <a:rPr lang="nl-NL" altLang="nl-NL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nl-NL" altLang="nl-NL" dirty="0">
                <a:solidFill>
                  <a:schemeClr val="tx1"/>
                </a:solidFill>
              </a:rPr>
              <a:t>55% nieuwbouw geen toevoeging maar vervanging… </a:t>
            </a:r>
          </a:p>
          <a:p>
            <a:pPr lvl="1">
              <a:defRPr/>
            </a:pPr>
            <a:r>
              <a:rPr lang="nl-NL" altLang="nl-NL" dirty="0" err="1">
                <a:solidFill>
                  <a:schemeClr val="tx1"/>
                </a:solidFill>
              </a:rPr>
              <a:t>Ommershof</a:t>
            </a:r>
            <a:r>
              <a:rPr lang="nl-NL" altLang="nl-NL" dirty="0">
                <a:solidFill>
                  <a:schemeClr val="tx1"/>
                </a:solidFill>
              </a:rPr>
              <a:t> maakt ontwikkelaars begerig… </a:t>
            </a:r>
          </a:p>
          <a:p>
            <a:pPr lvl="1">
              <a:defRPr/>
            </a:pPr>
            <a:endParaRPr lang="nl-NL" altLang="nl-NL" dirty="0">
              <a:solidFill>
                <a:schemeClr val="tx1"/>
              </a:solidFill>
            </a:endParaRPr>
          </a:p>
          <a:p>
            <a:pPr lvl="1">
              <a:defRPr/>
            </a:pPr>
            <a:endParaRPr lang="nl-NL" altLang="nl-NL" dirty="0">
              <a:solidFill>
                <a:schemeClr val="tx1"/>
              </a:solidFill>
            </a:endParaRPr>
          </a:p>
          <a:p>
            <a:pPr>
              <a:defRPr/>
            </a:pPr>
            <a:endParaRPr kumimoji="0" lang="nl-NL" altLang="nl-NL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>
              <a:tabLst>
                <a:tab pos="4127500" algn="l"/>
              </a:tabLst>
            </a:pPr>
            <a:endParaRPr lang="nl-NL" altLang="nl-NL" dirty="0">
              <a:solidFill>
                <a:schemeClr val="tx1"/>
              </a:solidFill>
            </a:endParaRPr>
          </a:p>
        </p:txBody>
      </p:sp>
      <p:sp>
        <p:nvSpPr>
          <p:cNvPr id="7172" name="Date Placeholder 3">
            <a:extLst>
              <a:ext uri="{FF2B5EF4-FFF2-40B4-BE49-F238E27FC236}">
                <a16:creationId xmlns:a16="http://schemas.microsoft.com/office/drawing/2014/main" id="{C7294DE5-DDD7-E06D-CD5A-06E04D7995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33C1C6C-D83B-4DEA-9809-F188E1303C96}" type="datetime4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October 3, 2025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71ACF810-0E6B-A789-AB23-AB67911DA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0443AA-21FC-4853-8181-60605B6B2A86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nl-NL" sz="100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17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C81F4F23-BB5E-1CA0-B4FE-4B83D1949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/>
              <a:t>Sloop door woningcorporaties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1D70D8-A01B-8A80-1814-B09A3AFB3EC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C2E2AE-F7E3-48C9-B6FF-316694941275}" type="datetime4">
              <a:rPr lang="en-US" smtClean="0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10244" name="Tijdelijke aanduiding voor dianummer 4">
            <a:extLst>
              <a:ext uri="{FF2B5EF4-FFF2-40B4-BE49-F238E27FC236}">
                <a16:creationId xmlns:a16="http://schemas.microsoft.com/office/drawing/2014/main" id="{E983AC07-4855-05D0-5031-BD59A8A0C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CA3921-343F-448D-A59B-F5A54550F761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pic>
        <p:nvPicPr>
          <p:cNvPr id="10245" name="Tijdelijke aanduiding voor inhoud 9">
            <a:extLst>
              <a:ext uri="{FF2B5EF4-FFF2-40B4-BE49-F238E27FC236}">
                <a16:creationId xmlns:a16="http://schemas.microsoft.com/office/drawing/2014/main" id="{9C500500-B716-C736-AAD1-373FE8F89D1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124744"/>
            <a:ext cx="7532688" cy="445554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C81F4F23-BB5E-1CA0-B4FE-4B83D1949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/>
              <a:t>Sloop door woningcorporaties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1D70D8-A01B-8A80-1814-B09A3AFB3EC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C2E2AE-F7E3-48C9-B6FF-316694941275}" type="datetime4">
              <a:rPr lang="en-US" smtClean="0"/>
              <a:pPr>
                <a:defRPr/>
              </a:pPr>
              <a:t>October 3, 2025</a:t>
            </a:fld>
            <a:endParaRPr lang="en-US" dirty="0"/>
          </a:p>
        </p:txBody>
      </p:sp>
      <p:sp>
        <p:nvSpPr>
          <p:cNvPr id="10244" name="Tijdelijke aanduiding voor dianummer 4">
            <a:extLst>
              <a:ext uri="{FF2B5EF4-FFF2-40B4-BE49-F238E27FC236}">
                <a16:creationId xmlns:a16="http://schemas.microsoft.com/office/drawing/2014/main" id="{E983AC07-4855-05D0-5031-BD59A8A0C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CA3921-343F-448D-A59B-F5A54550F761}" type="slidenum">
              <a:rPr lang="en-US" altLang="nl-NL" sz="1000" smtClean="0">
                <a:solidFill>
                  <a:srgbClr val="808080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nl-NL" sz="1000">
              <a:solidFill>
                <a:srgbClr val="808080"/>
              </a:solidFill>
            </a:endParaRPr>
          </a:p>
        </p:txBody>
      </p:sp>
      <p:pic>
        <p:nvPicPr>
          <p:cNvPr id="13" name="Tijdelijke aanduiding voor inhoud 12">
            <a:extLst>
              <a:ext uri="{FF2B5EF4-FFF2-40B4-BE49-F238E27FC236}">
                <a16:creationId xmlns:a16="http://schemas.microsoft.com/office/drawing/2014/main" id="{47F509D4-2BAE-53A6-B1BF-B1D50ADBE8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7713" y="1052736"/>
            <a:ext cx="7568703" cy="460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746693"/>
      </p:ext>
    </p:extLst>
  </p:cSld>
  <p:clrMapOvr>
    <a:masterClrMapping/>
  </p:clrMapOvr>
</p:sld>
</file>

<file path=ppt/theme/theme1.xml><?xml version="1.0" encoding="utf-8"?>
<a:theme xmlns:a="http://schemas.openxmlformats.org/drawingml/2006/main" name="TUD_bl_EN">
  <a:themeElements>
    <a:clrScheme name="TUD_bl_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UD_bl_E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UD_bl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bl_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bl_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bl_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bl_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bl_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bl_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bl_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bl_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bl_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bl_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bl_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TUD_bl_EN</Template>
  <TotalTime>6477</TotalTime>
  <Words>423</Words>
  <Application>Microsoft Office PowerPoint</Application>
  <PresentationFormat>Diavoorstelling (4:3)</PresentationFormat>
  <Paragraphs>103</Paragraphs>
  <Slides>12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Tahoma</vt:lpstr>
      <vt:lpstr>Times</vt:lpstr>
      <vt:lpstr>Wingdings</vt:lpstr>
      <vt:lpstr>TUD_bl_EN</vt:lpstr>
      <vt:lpstr>Ommershof blijft     </vt:lpstr>
      <vt:lpstr>Ommershof     </vt:lpstr>
      <vt:lpstr>Inhoud</vt:lpstr>
      <vt:lpstr>Waarden</vt:lpstr>
      <vt:lpstr>Waarden (2)</vt:lpstr>
      <vt:lpstr>Bedreigingen</vt:lpstr>
      <vt:lpstr>Bedreigingen (2)</vt:lpstr>
      <vt:lpstr>Sloop door woningcorporaties</vt:lpstr>
      <vt:lpstr>Sloop door woningcorporaties</vt:lpstr>
      <vt:lpstr>Kansen</vt:lpstr>
      <vt:lpstr>Aanpak</vt:lpstr>
      <vt:lpstr>Ommershof blijft     </vt:lpstr>
    </vt:vector>
  </TitlesOfParts>
  <Company>Technische Universiteit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Replacement or Reuse?</dc:title>
  <dc:creator>%fullusername%</dc:creator>
  <cp:lastModifiedBy>André Thomsen</cp:lastModifiedBy>
  <cp:revision>328</cp:revision>
  <cp:lastPrinted>2025-10-03T21:01:24Z</cp:lastPrinted>
  <dcterms:created xsi:type="dcterms:W3CDTF">2008-06-09T09:36:50Z</dcterms:created>
  <dcterms:modified xsi:type="dcterms:W3CDTF">2025-10-03T21:02:14Z</dcterms:modified>
</cp:coreProperties>
</file>